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sldSz cx="18288000" cy="10287000"/>
  <p:notesSz cx="6858000" cy="9144000"/>
  <p:embeddedFontLst>
    <p:embeddedFont>
      <p:font typeface="Calibri" panose="020F0502020204030204" pitchFamily="34" charset="0"/>
      <p:regular r:id="rId16"/>
      <p:bold r:id="rId17"/>
      <p:italic r:id="rId18"/>
      <p:boldItalic r:id="rId19"/>
    </p:embeddedFont>
    <p:embeddedFont>
      <p:font typeface="Canva Sans" panose="020B0503030501040103" pitchFamily="34" charset="0"/>
      <p:regular r:id="rId20"/>
    </p:embeddedFont>
    <p:embeddedFont>
      <p:font typeface="Canva Sans Italics" panose="020B0503030501040103" pitchFamily="34" charset="0"/>
      <p:regular r:id="rId21"/>
      <p:italic r:id="rId22"/>
    </p:embeddedFont>
    <p:embeddedFont>
      <p:font typeface="Libre Franklin Heavy" pitchFamily="2" charset="77"/>
      <p:regular r:id="rId23"/>
      <p:bold r:id="rId24"/>
    </p:embeddedFont>
    <p:embeddedFont>
      <p:font typeface="Livvic" pitchFamily="2" charset="77"/>
      <p:regular r:id="rId25"/>
      <p:bold r:id="rId26"/>
      <p:italic r:id="rId27"/>
      <p:boldItalic r:id="rId28"/>
    </p:embeddedFont>
    <p:embeddedFont>
      <p:font typeface="Livvic Bold" pitchFamily="2" charset="77"/>
      <p:regular r:id="rId29"/>
      <p:bold r:id="rId30"/>
    </p:embeddedFont>
    <p:embeddedFont>
      <p:font typeface="Livvic Semi-Bold" pitchFamily="2" charset="77"/>
      <p:regular r:id="rId31"/>
      <p:bold r:id="rId32"/>
    </p:embeddedFont>
    <p:embeddedFont>
      <p:font typeface="Neue Einstellung Bold" pitchFamily="2" charset="77"/>
      <p:regular r:id="rId33"/>
      <p:bold r:id="rId34"/>
    </p:embeddedFont>
    <p:embeddedFont>
      <p:font typeface="Telegraf" pitchFamily="2" charset="77"/>
      <p:regular r:id="rId35"/>
    </p:embeddedFont>
    <p:embeddedFont>
      <p:font typeface="Telegraf Bold" pitchFamily="2" charset="77"/>
      <p:regular r:id="rId36"/>
      <p:bold r:id="rId37"/>
    </p:embeddedFont>
    <p:embeddedFont>
      <p:font typeface="Telegraf Medium" pitchFamily="2" charset="77"/>
      <p:regular r:id="rId3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autoAdjust="0"/>
    <p:restoredTop sz="94648" autoAdjust="0"/>
  </p:normalViewPr>
  <p:slideViewPr>
    <p:cSldViewPr>
      <p:cViewPr varScale="1">
        <p:scale>
          <a:sx n="71" d="100"/>
          <a:sy n="71" d="100"/>
        </p:scale>
        <p:origin x="760" y="17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font" Target="fonts/font11.fntdata"/><Relationship Id="rId39" Type="http://schemas.openxmlformats.org/officeDocument/2006/relationships/presProps" Target="presProps.xml"/><Relationship Id="rId21" Type="http://schemas.openxmlformats.org/officeDocument/2006/relationships/font" Target="fonts/font6.fntdata"/><Relationship Id="rId34" Type="http://schemas.openxmlformats.org/officeDocument/2006/relationships/font" Target="fonts/font19.fntdata"/><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29" Type="http://schemas.openxmlformats.org/officeDocument/2006/relationships/font" Target="fonts/font14.fntdata"/><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9.fntdata"/><Relationship Id="rId32" Type="http://schemas.openxmlformats.org/officeDocument/2006/relationships/font" Target="fonts/font17.fntdata"/><Relationship Id="rId37" Type="http://schemas.openxmlformats.org/officeDocument/2006/relationships/font" Target="fonts/font22.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font" Target="fonts/font8.fntdata"/><Relationship Id="rId28" Type="http://schemas.openxmlformats.org/officeDocument/2006/relationships/font" Target="fonts/font13.fntdata"/><Relationship Id="rId36" Type="http://schemas.openxmlformats.org/officeDocument/2006/relationships/font" Target="fonts/font21.fntdata"/><Relationship Id="rId10" Type="http://schemas.openxmlformats.org/officeDocument/2006/relationships/slide" Target="slides/slide9.xml"/><Relationship Id="rId19" Type="http://schemas.openxmlformats.org/officeDocument/2006/relationships/font" Target="fonts/font4.fntdata"/><Relationship Id="rId31" Type="http://schemas.openxmlformats.org/officeDocument/2006/relationships/font" Target="fonts/font1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 Id="rId27" Type="http://schemas.openxmlformats.org/officeDocument/2006/relationships/font" Target="fonts/font12.fntdata"/><Relationship Id="rId30" Type="http://schemas.openxmlformats.org/officeDocument/2006/relationships/font" Target="fonts/font15.fntdata"/><Relationship Id="rId35" Type="http://schemas.openxmlformats.org/officeDocument/2006/relationships/font" Target="fonts/font20.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font" Target="fonts/font10.fntdata"/><Relationship Id="rId33" Type="http://schemas.openxmlformats.org/officeDocument/2006/relationships/font" Target="fonts/font18.fntdata"/><Relationship Id="rId38" Type="http://schemas.openxmlformats.org/officeDocument/2006/relationships/font" Target="fonts/font2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21.08.2023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Key Takeaway:</a:t>
            </a:r>
          </a:p>
          <a:p>
            <a:r>
              <a:rPr lang="en-US"/>
              <a:t>While FlipStore's recommendation strategies are designed to enhance user experience, it's crucial to acknowledge these limitations. Addressing these constraints through ongoing research, data refinement, and algorithmic advancements will be integral to maintaining and improving our recommendation system's accuracy and relevance over time.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8/21/23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8/21/23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8/21/23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8/21/23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8/21/23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8/21/23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8/21/23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8/21/23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8/21/23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8/21/23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8/21/23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8/21/23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4.mp4"/><Relationship Id="rId1" Type="http://schemas.microsoft.com/office/2007/relationships/media" Target="../media/media4.mp4"/><Relationship Id="rId4" Type="http://schemas.openxmlformats.org/officeDocument/2006/relationships/image" Target="../media/image8.jpe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13.svg"/></Relationships>
</file>

<file path=ppt/slides/_rels/slide13.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5.jpe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6.jpe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7.jpe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565" r="-565"/>
            </a:stretch>
          </a:blipFill>
        </p:spPr>
      </p:sp>
      <p:sp>
        <p:nvSpPr>
          <p:cNvPr id="3" name="TextBox 3"/>
          <p:cNvSpPr txBox="1"/>
          <p:nvPr/>
        </p:nvSpPr>
        <p:spPr>
          <a:xfrm>
            <a:off x="9716579" y="5567264"/>
            <a:ext cx="8237562" cy="580390"/>
          </a:xfrm>
          <a:prstGeom prst="rect">
            <a:avLst/>
          </a:prstGeom>
        </p:spPr>
        <p:txBody>
          <a:bodyPr lIns="0" tIns="0" rIns="0" bIns="0" rtlCol="0" anchor="t">
            <a:spAutoFit/>
          </a:bodyPr>
          <a:lstStyle/>
          <a:p>
            <a:pPr algn="ctr">
              <a:lnSpc>
                <a:spcPts val="4759"/>
              </a:lnSpc>
            </a:pPr>
            <a:r>
              <a:rPr lang="en-US" sz="3399">
                <a:solidFill>
                  <a:srgbClr val="FFFFFF"/>
                </a:solidFill>
                <a:latin typeface="Canva Sans Italics"/>
              </a:rPr>
              <a:t>Personalised product recommendation</a:t>
            </a:r>
          </a:p>
        </p:txBody>
      </p:sp>
      <p:sp>
        <p:nvSpPr>
          <p:cNvPr id="4" name="TextBox 4"/>
          <p:cNvSpPr txBox="1"/>
          <p:nvPr/>
        </p:nvSpPr>
        <p:spPr>
          <a:xfrm>
            <a:off x="7081819" y="6439109"/>
            <a:ext cx="3418582" cy="580390"/>
          </a:xfrm>
          <a:prstGeom prst="rect">
            <a:avLst/>
          </a:prstGeom>
        </p:spPr>
        <p:txBody>
          <a:bodyPr lIns="0" tIns="0" rIns="0" bIns="0" rtlCol="0" anchor="t">
            <a:spAutoFit/>
          </a:bodyPr>
          <a:lstStyle/>
          <a:p>
            <a:pPr algn="ctr">
              <a:lnSpc>
                <a:spcPts val="4759"/>
              </a:lnSpc>
            </a:pPr>
            <a:r>
              <a:rPr lang="en-US" sz="3399">
                <a:solidFill>
                  <a:srgbClr val="FFFFFF"/>
                </a:solidFill>
                <a:latin typeface="Canva Sans"/>
              </a:rPr>
              <a:t>Team MahaDevs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2" name="Picture 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rcRect l="2943" r="2943" b="6140"/>
          <a:stretch>
            <a:fillRect/>
          </a:stretch>
        </p:blipFill>
        <p:spPr>
          <a:xfrm>
            <a:off x="3541996" y="-871828"/>
            <a:ext cx="12508909" cy="9356365"/>
          </a:xfrm>
          <a:prstGeom prst="rect">
            <a:avLst/>
          </a:prstGeom>
        </p:spPr>
      </p:pic>
    </p:spTree>
  </p:cSld>
  <p:clrMapOvr>
    <a:masterClrMapping/>
  </p:clrMapOvr>
  <p:timing>
    <p:tnLst>
      <p:par>
        <p:cTn id="1" dur="indefinite" restart="never" nodeType="tmRoot">
          <p:childTnLst>
            <p:video>
              <p:cMediaNode vol="100000">
                <p:cTn id="2" fill="hold" display="0">
                  <p:stCondLst>
                    <p:cond delay="indefinite"/>
                  </p:stCondLst>
                </p:cTn>
                <p:tgtEl>
                  <p:spTgt spid="2"/>
                </p:tgtEl>
              </p:cMediaNode>
            </p:vide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sp>
        <p:nvSpPr>
          <p:cNvPr id="2" name="Freeform 2"/>
          <p:cNvSpPr/>
          <p:nvPr/>
        </p:nvSpPr>
        <p:spPr>
          <a:xfrm>
            <a:off x="1028700" y="257487"/>
            <a:ext cx="16230600" cy="9772026"/>
          </a:xfrm>
          <a:custGeom>
            <a:avLst/>
            <a:gdLst/>
            <a:ahLst/>
            <a:cxnLst/>
            <a:rect l="l" t="t" r="r" b="b"/>
            <a:pathLst>
              <a:path w="16230600" h="9772026">
                <a:moveTo>
                  <a:pt x="0" y="0"/>
                </a:moveTo>
                <a:lnTo>
                  <a:pt x="16230600" y="0"/>
                </a:lnTo>
                <a:lnTo>
                  <a:pt x="16230600" y="9772026"/>
                </a:lnTo>
                <a:lnTo>
                  <a:pt x="0" y="9772026"/>
                </a:lnTo>
                <a:lnTo>
                  <a:pt x="0" y="0"/>
                </a:lnTo>
                <a:close/>
              </a:path>
            </a:pathLst>
          </a:custGeom>
          <a:blipFill>
            <a:blip r:embed="rId2"/>
            <a:stretch>
              <a:fillRect/>
            </a:stretch>
          </a:blipFill>
        </p:spPr>
      </p:sp>
      <p:sp>
        <p:nvSpPr>
          <p:cNvPr id="3" name="Freeform 3"/>
          <p:cNvSpPr/>
          <p:nvPr/>
        </p:nvSpPr>
        <p:spPr>
          <a:xfrm>
            <a:off x="1298759" y="-221202"/>
            <a:ext cx="2324818" cy="2499805"/>
          </a:xfrm>
          <a:custGeom>
            <a:avLst/>
            <a:gdLst/>
            <a:ahLst/>
            <a:cxnLst/>
            <a:rect l="l" t="t" r="r" b="b"/>
            <a:pathLst>
              <a:path w="2324818" h="2499805">
                <a:moveTo>
                  <a:pt x="0" y="0"/>
                </a:moveTo>
                <a:lnTo>
                  <a:pt x="2324819" y="0"/>
                </a:lnTo>
                <a:lnTo>
                  <a:pt x="2324819" y="2499804"/>
                </a:lnTo>
                <a:lnTo>
                  <a:pt x="0" y="2499804"/>
                </a:lnTo>
                <a:lnTo>
                  <a:pt x="0" y="0"/>
                </a:lnTo>
                <a:close/>
              </a:path>
            </a:pathLst>
          </a:custGeom>
          <a:blipFill>
            <a:blip r:embed="rId3"/>
            <a:stretch>
              <a:fillRect/>
            </a:stretch>
          </a:blipFill>
        </p:spPr>
      </p:sp>
      <p:sp>
        <p:nvSpPr>
          <p:cNvPr id="4" name="Freeform 4"/>
          <p:cNvSpPr/>
          <p:nvPr/>
        </p:nvSpPr>
        <p:spPr>
          <a:xfrm flipH="1">
            <a:off x="501465" y="7056955"/>
            <a:ext cx="1594590" cy="1556718"/>
          </a:xfrm>
          <a:custGeom>
            <a:avLst/>
            <a:gdLst/>
            <a:ahLst/>
            <a:cxnLst/>
            <a:rect l="l" t="t" r="r" b="b"/>
            <a:pathLst>
              <a:path w="1594590" h="1556718">
                <a:moveTo>
                  <a:pt x="1594589" y="0"/>
                </a:moveTo>
                <a:lnTo>
                  <a:pt x="0" y="0"/>
                </a:lnTo>
                <a:lnTo>
                  <a:pt x="0" y="1556718"/>
                </a:lnTo>
                <a:lnTo>
                  <a:pt x="1594589" y="1556718"/>
                </a:lnTo>
                <a:lnTo>
                  <a:pt x="1594589" y="0"/>
                </a:lnTo>
                <a:close/>
              </a:path>
            </a:pathLst>
          </a:custGeom>
          <a:blipFill>
            <a:blip r:embed="rId4"/>
            <a:stretch>
              <a:fillRect/>
            </a:stretch>
          </a:blipFill>
        </p:spPr>
      </p:sp>
      <p:grpSp>
        <p:nvGrpSpPr>
          <p:cNvPr id="5" name="Group 5"/>
          <p:cNvGrpSpPr/>
          <p:nvPr/>
        </p:nvGrpSpPr>
        <p:grpSpPr>
          <a:xfrm>
            <a:off x="5270252" y="690995"/>
            <a:ext cx="4713981" cy="2108963"/>
            <a:chOff x="0" y="0"/>
            <a:chExt cx="6285308" cy="2811951"/>
          </a:xfrm>
        </p:grpSpPr>
        <p:sp>
          <p:nvSpPr>
            <p:cNvPr id="6" name="TextBox 6"/>
            <p:cNvSpPr txBox="1"/>
            <p:nvPr/>
          </p:nvSpPr>
          <p:spPr>
            <a:xfrm>
              <a:off x="0" y="1540123"/>
              <a:ext cx="6285308" cy="1271828"/>
            </a:xfrm>
            <a:prstGeom prst="rect">
              <a:avLst/>
            </a:prstGeom>
          </p:spPr>
          <p:txBody>
            <a:bodyPr lIns="0" tIns="0" rIns="0" bIns="0" rtlCol="0" anchor="t">
              <a:spAutoFit/>
            </a:bodyPr>
            <a:lstStyle/>
            <a:p>
              <a:pPr algn="ctr">
                <a:lnSpc>
                  <a:spcPts val="6932"/>
                </a:lnSpc>
              </a:pPr>
              <a:r>
                <a:rPr lang="en-US" sz="6932">
                  <a:solidFill>
                    <a:srgbClr val="FFDF2B"/>
                  </a:solidFill>
                  <a:latin typeface="Libre Franklin Heavy"/>
                </a:rPr>
                <a:t>DIAGRAM</a:t>
              </a:r>
            </a:p>
          </p:txBody>
        </p:sp>
        <p:sp>
          <p:nvSpPr>
            <p:cNvPr id="7" name="TextBox 7"/>
            <p:cNvSpPr txBox="1"/>
            <p:nvPr/>
          </p:nvSpPr>
          <p:spPr>
            <a:xfrm>
              <a:off x="121301" y="180975"/>
              <a:ext cx="6085435" cy="1785783"/>
            </a:xfrm>
            <a:prstGeom prst="rect">
              <a:avLst/>
            </a:prstGeom>
          </p:spPr>
          <p:txBody>
            <a:bodyPr lIns="0" tIns="0" rIns="0" bIns="0" rtlCol="0" anchor="t">
              <a:spAutoFit/>
            </a:bodyPr>
            <a:lstStyle/>
            <a:p>
              <a:pPr algn="ctr">
                <a:lnSpc>
                  <a:spcPts val="9691"/>
                </a:lnSpc>
              </a:pPr>
              <a:r>
                <a:rPr lang="en-US" sz="9691">
                  <a:solidFill>
                    <a:srgbClr val="FFDF2B"/>
                  </a:solidFill>
                  <a:latin typeface="Libre Franklin Heavy"/>
                </a:rPr>
                <a:t>BLOCK</a:t>
              </a:r>
            </a:p>
          </p:txBody>
        </p:sp>
      </p:grpSp>
      <p:sp>
        <p:nvSpPr>
          <p:cNvPr id="8" name="Freeform 8"/>
          <p:cNvSpPr/>
          <p:nvPr/>
        </p:nvSpPr>
        <p:spPr>
          <a:xfrm>
            <a:off x="16717795" y="3893598"/>
            <a:ext cx="2324818" cy="2499805"/>
          </a:xfrm>
          <a:custGeom>
            <a:avLst/>
            <a:gdLst/>
            <a:ahLst/>
            <a:cxnLst/>
            <a:rect l="l" t="t" r="r" b="b"/>
            <a:pathLst>
              <a:path w="2324818" h="2499805">
                <a:moveTo>
                  <a:pt x="0" y="0"/>
                </a:moveTo>
                <a:lnTo>
                  <a:pt x="2324818" y="0"/>
                </a:lnTo>
                <a:lnTo>
                  <a:pt x="2324818" y="2499804"/>
                </a:lnTo>
                <a:lnTo>
                  <a:pt x="0" y="2499804"/>
                </a:lnTo>
                <a:lnTo>
                  <a:pt x="0" y="0"/>
                </a:lnTo>
                <a:close/>
              </a:path>
            </a:pathLst>
          </a:custGeom>
          <a:blipFill>
            <a:blip r:embed="rId3"/>
            <a:stretch>
              <a:fillRect/>
            </a:stretch>
          </a:blipFill>
        </p:spPr>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1026354" y="2573848"/>
            <a:ext cx="5305880" cy="2745916"/>
            <a:chOff x="0" y="0"/>
            <a:chExt cx="1397433" cy="723204"/>
          </a:xfrm>
        </p:grpSpPr>
        <p:sp>
          <p:nvSpPr>
            <p:cNvPr id="3" name="Freeform 3"/>
            <p:cNvSpPr/>
            <p:nvPr/>
          </p:nvSpPr>
          <p:spPr>
            <a:xfrm>
              <a:off x="0" y="0"/>
              <a:ext cx="1397433" cy="723204"/>
            </a:xfrm>
            <a:custGeom>
              <a:avLst/>
              <a:gdLst/>
              <a:ahLst/>
              <a:cxnLst/>
              <a:rect l="l" t="t" r="r" b="b"/>
              <a:pathLst>
                <a:path w="1397433" h="723204">
                  <a:moveTo>
                    <a:pt x="29182" y="0"/>
                  </a:moveTo>
                  <a:lnTo>
                    <a:pt x="1368251" y="0"/>
                  </a:lnTo>
                  <a:cubicBezTo>
                    <a:pt x="1384368" y="0"/>
                    <a:pt x="1397433" y="13065"/>
                    <a:pt x="1397433" y="29182"/>
                  </a:cubicBezTo>
                  <a:lnTo>
                    <a:pt x="1397433" y="694022"/>
                  </a:lnTo>
                  <a:cubicBezTo>
                    <a:pt x="1397433" y="701762"/>
                    <a:pt x="1394359" y="709184"/>
                    <a:pt x="1388886" y="714657"/>
                  </a:cubicBezTo>
                  <a:cubicBezTo>
                    <a:pt x="1383413" y="720130"/>
                    <a:pt x="1375991" y="723204"/>
                    <a:pt x="1368251" y="723204"/>
                  </a:cubicBezTo>
                  <a:lnTo>
                    <a:pt x="29182" y="723204"/>
                  </a:lnTo>
                  <a:cubicBezTo>
                    <a:pt x="13065" y="723204"/>
                    <a:pt x="0" y="710139"/>
                    <a:pt x="0" y="694022"/>
                  </a:cubicBezTo>
                  <a:lnTo>
                    <a:pt x="0" y="29182"/>
                  </a:lnTo>
                  <a:cubicBezTo>
                    <a:pt x="0" y="13065"/>
                    <a:pt x="13065" y="0"/>
                    <a:pt x="29182" y="0"/>
                  </a:cubicBezTo>
                  <a:close/>
                </a:path>
              </a:pathLst>
            </a:custGeom>
            <a:solidFill>
              <a:srgbClr val="FEE600"/>
            </a:solidFill>
          </p:spPr>
        </p:sp>
        <p:sp>
          <p:nvSpPr>
            <p:cNvPr id="4" name="TextBox 4"/>
            <p:cNvSpPr txBox="1"/>
            <p:nvPr/>
          </p:nvSpPr>
          <p:spPr>
            <a:xfrm>
              <a:off x="0" y="-28575"/>
              <a:ext cx="812800" cy="841375"/>
            </a:xfrm>
            <a:prstGeom prst="rect">
              <a:avLst/>
            </a:prstGeom>
          </p:spPr>
          <p:txBody>
            <a:bodyPr lIns="254000" tIns="254000" rIns="254000" bIns="254000" rtlCol="0" anchor="ctr"/>
            <a:lstStyle/>
            <a:p>
              <a:pPr>
                <a:lnSpc>
                  <a:spcPts val="2879"/>
                </a:lnSpc>
              </a:pPr>
              <a:endParaRPr/>
            </a:p>
          </p:txBody>
        </p:sp>
      </p:grpSp>
      <p:grpSp>
        <p:nvGrpSpPr>
          <p:cNvPr id="5" name="Group 5"/>
          <p:cNvGrpSpPr/>
          <p:nvPr/>
        </p:nvGrpSpPr>
        <p:grpSpPr>
          <a:xfrm>
            <a:off x="1028700" y="5756366"/>
            <a:ext cx="10505795" cy="2745916"/>
            <a:chOff x="0" y="0"/>
            <a:chExt cx="2766958" cy="723204"/>
          </a:xfrm>
        </p:grpSpPr>
        <p:sp>
          <p:nvSpPr>
            <p:cNvPr id="6" name="Freeform 6"/>
            <p:cNvSpPr/>
            <p:nvPr/>
          </p:nvSpPr>
          <p:spPr>
            <a:xfrm>
              <a:off x="0" y="0"/>
              <a:ext cx="2766958" cy="723204"/>
            </a:xfrm>
            <a:custGeom>
              <a:avLst/>
              <a:gdLst/>
              <a:ahLst/>
              <a:cxnLst/>
              <a:rect l="l" t="t" r="r" b="b"/>
              <a:pathLst>
                <a:path w="2766958" h="723204">
                  <a:moveTo>
                    <a:pt x="14738" y="0"/>
                  </a:moveTo>
                  <a:lnTo>
                    <a:pt x="2752220" y="0"/>
                  </a:lnTo>
                  <a:cubicBezTo>
                    <a:pt x="2756129" y="0"/>
                    <a:pt x="2759877" y="1553"/>
                    <a:pt x="2762641" y="4317"/>
                  </a:cubicBezTo>
                  <a:cubicBezTo>
                    <a:pt x="2765405" y="7081"/>
                    <a:pt x="2766958" y="10830"/>
                    <a:pt x="2766958" y="14738"/>
                  </a:cubicBezTo>
                  <a:lnTo>
                    <a:pt x="2766958" y="708466"/>
                  </a:lnTo>
                  <a:cubicBezTo>
                    <a:pt x="2766958" y="712375"/>
                    <a:pt x="2765405" y="716124"/>
                    <a:pt x="2762641" y="718888"/>
                  </a:cubicBezTo>
                  <a:cubicBezTo>
                    <a:pt x="2759877" y="721651"/>
                    <a:pt x="2756129" y="723204"/>
                    <a:pt x="2752220" y="723204"/>
                  </a:cubicBezTo>
                  <a:lnTo>
                    <a:pt x="14738" y="723204"/>
                  </a:lnTo>
                  <a:cubicBezTo>
                    <a:pt x="6599" y="723204"/>
                    <a:pt x="0" y="716606"/>
                    <a:pt x="0" y="708466"/>
                  </a:cubicBezTo>
                  <a:lnTo>
                    <a:pt x="0" y="14738"/>
                  </a:lnTo>
                  <a:cubicBezTo>
                    <a:pt x="0" y="10830"/>
                    <a:pt x="1553" y="7081"/>
                    <a:pt x="4317" y="4317"/>
                  </a:cubicBezTo>
                  <a:cubicBezTo>
                    <a:pt x="7081" y="1553"/>
                    <a:pt x="10830" y="0"/>
                    <a:pt x="14738" y="0"/>
                  </a:cubicBezTo>
                  <a:close/>
                </a:path>
              </a:pathLst>
            </a:custGeom>
            <a:solidFill>
              <a:srgbClr val="FEE600"/>
            </a:solidFill>
          </p:spPr>
        </p:sp>
        <p:sp>
          <p:nvSpPr>
            <p:cNvPr id="7" name="TextBox 7"/>
            <p:cNvSpPr txBox="1"/>
            <p:nvPr/>
          </p:nvSpPr>
          <p:spPr>
            <a:xfrm>
              <a:off x="0" y="-28575"/>
              <a:ext cx="812800" cy="841375"/>
            </a:xfrm>
            <a:prstGeom prst="rect">
              <a:avLst/>
            </a:prstGeom>
          </p:spPr>
          <p:txBody>
            <a:bodyPr lIns="254000" tIns="254000" rIns="254000" bIns="254000" rtlCol="0" anchor="ctr"/>
            <a:lstStyle/>
            <a:p>
              <a:pPr>
                <a:lnSpc>
                  <a:spcPts val="2879"/>
                </a:lnSpc>
              </a:pPr>
              <a:endParaRPr/>
            </a:p>
          </p:txBody>
        </p:sp>
      </p:grpSp>
      <p:grpSp>
        <p:nvGrpSpPr>
          <p:cNvPr id="8" name="Group 8"/>
          <p:cNvGrpSpPr/>
          <p:nvPr/>
        </p:nvGrpSpPr>
        <p:grpSpPr>
          <a:xfrm>
            <a:off x="11877241" y="5756366"/>
            <a:ext cx="5382059" cy="4299183"/>
            <a:chOff x="0" y="0"/>
            <a:chExt cx="1417497" cy="1132295"/>
          </a:xfrm>
        </p:grpSpPr>
        <p:sp>
          <p:nvSpPr>
            <p:cNvPr id="9" name="Freeform 9"/>
            <p:cNvSpPr/>
            <p:nvPr/>
          </p:nvSpPr>
          <p:spPr>
            <a:xfrm>
              <a:off x="0" y="0"/>
              <a:ext cx="1417497" cy="1132295"/>
            </a:xfrm>
            <a:custGeom>
              <a:avLst/>
              <a:gdLst/>
              <a:ahLst/>
              <a:cxnLst/>
              <a:rect l="l" t="t" r="r" b="b"/>
              <a:pathLst>
                <a:path w="1417497" h="1132295">
                  <a:moveTo>
                    <a:pt x="28769" y="0"/>
                  </a:moveTo>
                  <a:lnTo>
                    <a:pt x="1388728" y="0"/>
                  </a:lnTo>
                  <a:cubicBezTo>
                    <a:pt x="1396358" y="0"/>
                    <a:pt x="1403675" y="3031"/>
                    <a:pt x="1409071" y="8426"/>
                  </a:cubicBezTo>
                  <a:cubicBezTo>
                    <a:pt x="1414466" y="13822"/>
                    <a:pt x="1417497" y="21139"/>
                    <a:pt x="1417497" y="28769"/>
                  </a:cubicBezTo>
                  <a:lnTo>
                    <a:pt x="1417497" y="1103526"/>
                  </a:lnTo>
                  <a:cubicBezTo>
                    <a:pt x="1417497" y="1119415"/>
                    <a:pt x="1404616" y="1132295"/>
                    <a:pt x="1388728" y="1132295"/>
                  </a:cubicBezTo>
                  <a:lnTo>
                    <a:pt x="28769" y="1132295"/>
                  </a:lnTo>
                  <a:cubicBezTo>
                    <a:pt x="21139" y="1132295"/>
                    <a:pt x="13822" y="1129264"/>
                    <a:pt x="8426" y="1123869"/>
                  </a:cubicBezTo>
                  <a:cubicBezTo>
                    <a:pt x="3031" y="1118473"/>
                    <a:pt x="0" y="1111156"/>
                    <a:pt x="0" y="1103526"/>
                  </a:cubicBezTo>
                  <a:lnTo>
                    <a:pt x="0" y="28769"/>
                  </a:lnTo>
                  <a:cubicBezTo>
                    <a:pt x="0" y="12880"/>
                    <a:pt x="12880" y="0"/>
                    <a:pt x="28769" y="0"/>
                  </a:cubicBezTo>
                  <a:close/>
                </a:path>
              </a:pathLst>
            </a:custGeom>
            <a:solidFill>
              <a:srgbClr val="191919"/>
            </a:solidFill>
          </p:spPr>
        </p:sp>
        <p:sp>
          <p:nvSpPr>
            <p:cNvPr id="10" name="TextBox 10"/>
            <p:cNvSpPr txBox="1"/>
            <p:nvPr/>
          </p:nvSpPr>
          <p:spPr>
            <a:xfrm>
              <a:off x="0" y="-28575"/>
              <a:ext cx="812800" cy="841375"/>
            </a:xfrm>
            <a:prstGeom prst="rect">
              <a:avLst/>
            </a:prstGeom>
          </p:spPr>
          <p:txBody>
            <a:bodyPr lIns="254000" tIns="254000" rIns="254000" bIns="254000" rtlCol="0" anchor="ctr"/>
            <a:lstStyle/>
            <a:p>
              <a:pPr>
                <a:lnSpc>
                  <a:spcPts val="2879"/>
                </a:lnSpc>
              </a:pPr>
              <a:endParaRPr/>
            </a:p>
          </p:txBody>
        </p:sp>
      </p:grpSp>
      <p:grpSp>
        <p:nvGrpSpPr>
          <p:cNvPr id="11" name="Group 11"/>
          <p:cNvGrpSpPr/>
          <p:nvPr/>
        </p:nvGrpSpPr>
        <p:grpSpPr>
          <a:xfrm>
            <a:off x="6753505" y="2573848"/>
            <a:ext cx="10505795" cy="2745916"/>
            <a:chOff x="0" y="0"/>
            <a:chExt cx="2766958" cy="723204"/>
          </a:xfrm>
        </p:grpSpPr>
        <p:sp>
          <p:nvSpPr>
            <p:cNvPr id="12" name="Freeform 12"/>
            <p:cNvSpPr/>
            <p:nvPr/>
          </p:nvSpPr>
          <p:spPr>
            <a:xfrm>
              <a:off x="0" y="0"/>
              <a:ext cx="2766958" cy="723204"/>
            </a:xfrm>
            <a:custGeom>
              <a:avLst/>
              <a:gdLst/>
              <a:ahLst/>
              <a:cxnLst/>
              <a:rect l="l" t="t" r="r" b="b"/>
              <a:pathLst>
                <a:path w="2766958" h="723204">
                  <a:moveTo>
                    <a:pt x="14738" y="0"/>
                  </a:moveTo>
                  <a:lnTo>
                    <a:pt x="2752220" y="0"/>
                  </a:lnTo>
                  <a:cubicBezTo>
                    <a:pt x="2756129" y="0"/>
                    <a:pt x="2759877" y="1553"/>
                    <a:pt x="2762641" y="4317"/>
                  </a:cubicBezTo>
                  <a:cubicBezTo>
                    <a:pt x="2765405" y="7081"/>
                    <a:pt x="2766958" y="10830"/>
                    <a:pt x="2766958" y="14738"/>
                  </a:cubicBezTo>
                  <a:lnTo>
                    <a:pt x="2766958" y="708466"/>
                  </a:lnTo>
                  <a:cubicBezTo>
                    <a:pt x="2766958" y="712375"/>
                    <a:pt x="2765405" y="716124"/>
                    <a:pt x="2762641" y="718888"/>
                  </a:cubicBezTo>
                  <a:cubicBezTo>
                    <a:pt x="2759877" y="721651"/>
                    <a:pt x="2756129" y="723204"/>
                    <a:pt x="2752220" y="723204"/>
                  </a:cubicBezTo>
                  <a:lnTo>
                    <a:pt x="14738" y="723204"/>
                  </a:lnTo>
                  <a:cubicBezTo>
                    <a:pt x="6599" y="723204"/>
                    <a:pt x="0" y="716606"/>
                    <a:pt x="0" y="708466"/>
                  </a:cubicBezTo>
                  <a:lnTo>
                    <a:pt x="0" y="14738"/>
                  </a:lnTo>
                  <a:cubicBezTo>
                    <a:pt x="0" y="10830"/>
                    <a:pt x="1553" y="7081"/>
                    <a:pt x="4317" y="4317"/>
                  </a:cubicBezTo>
                  <a:cubicBezTo>
                    <a:pt x="7081" y="1553"/>
                    <a:pt x="10830" y="0"/>
                    <a:pt x="14738" y="0"/>
                  </a:cubicBezTo>
                  <a:close/>
                </a:path>
              </a:pathLst>
            </a:custGeom>
            <a:solidFill>
              <a:srgbClr val="FEE600"/>
            </a:solidFill>
          </p:spPr>
        </p:sp>
        <p:sp>
          <p:nvSpPr>
            <p:cNvPr id="13" name="TextBox 13"/>
            <p:cNvSpPr txBox="1"/>
            <p:nvPr/>
          </p:nvSpPr>
          <p:spPr>
            <a:xfrm>
              <a:off x="0" y="-28575"/>
              <a:ext cx="812800" cy="841375"/>
            </a:xfrm>
            <a:prstGeom prst="rect">
              <a:avLst/>
            </a:prstGeom>
          </p:spPr>
          <p:txBody>
            <a:bodyPr lIns="254000" tIns="254000" rIns="254000" bIns="254000" rtlCol="0" anchor="ctr"/>
            <a:lstStyle/>
            <a:p>
              <a:pPr>
                <a:lnSpc>
                  <a:spcPts val="2879"/>
                </a:lnSpc>
              </a:pPr>
              <a:endParaRPr/>
            </a:p>
          </p:txBody>
        </p:sp>
      </p:grpSp>
      <p:sp>
        <p:nvSpPr>
          <p:cNvPr id="14" name="TextBox 14"/>
          <p:cNvSpPr txBox="1"/>
          <p:nvPr/>
        </p:nvSpPr>
        <p:spPr>
          <a:xfrm>
            <a:off x="7102113" y="3068054"/>
            <a:ext cx="9550257" cy="2251710"/>
          </a:xfrm>
          <a:prstGeom prst="rect">
            <a:avLst/>
          </a:prstGeom>
        </p:spPr>
        <p:txBody>
          <a:bodyPr lIns="0" tIns="0" rIns="0" bIns="0" rtlCol="0" anchor="t">
            <a:spAutoFit/>
          </a:bodyPr>
          <a:lstStyle/>
          <a:p>
            <a:pPr>
              <a:lnSpc>
                <a:spcPts val="2940"/>
              </a:lnSpc>
            </a:pPr>
            <a:r>
              <a:rPr lang="en-US" sz="2100">
                <a:solidFill>
                  <a:srgbClr val="191919"/>
                </a:solidFill>
                <a:latin typeface="Telegraf"/>
              </a:rPr>
              <a:t>Past Purchase History Limitation:</a:t>
            </a:r>
          </a:p>
          <a:p>
            <a:pPr marL="453390" lvl="1" indent="-226695">
              <a:lnSpc>
                <a:spcPts val="2940"/>
              </a:lnSpc>
              <a:buFont typeface="Arial"/>
              <a:buChar char="•"/>
            </a:pPr>
            <a:r>
              <a:rPr lang="en-US" sz="2100">
                <a:solidFill>
                  <a:srgbClr val="191919"/>
                </a:solidFill>
                <a:latin typeface="Telegraf"/>
              </a:rPr>
              <a:t>The recommendations based on past purchase history might not fully grasp the nuanced context behind user preferences.</a:t>
            </a:r>
          </a:p>
          <a:p>
            <a:pPr marL="453390" lvl="1" indent="-226695">
              <a:lnSpc>
                <a:spcPts val="2940"/>
              </a:lnSpc>
              <a:buFont typeface="Arial"/>
              <a:buChar char="•"/>
            </a:pPr>
            <a:r>
              <a:rPr lang="en-US" sz="2100">
                <a:solidFill>
                  <a:srgbClr val="191919"/>
                </a:solidFill>
                <a:latin typeface="Telegraf"/>
              </a:rPr>
              <a:t>Factors such as changing seasons, special occasions, or one-time purchases might not be effectively captured.</a:t>
            </a:r>
          </a:p>
          <a:p>
            <a:pPr>
              <a:lnSpc>
                <a:spcPts val="2940"/>
              </a:lnSpc>
            </a:pPr>
            <a:endParaRPr lang="en-US" sz="2100">
              <a:solidFill>
                <a:srgbClr val="191919"/>
              </a:solidFill>
              <a:latin typeface="Telegraf"/>
            </a:endParaRPr>
          </a:p>
        </p:txBody>
      </p:sp>
      <p:sp>
        <p:nvSpPr>
          <p:cNvPr id="15" name="TextBox 15"/>
          <p:cNvSpPr txBox="1"/>
          <p:nvPr/>
        </p:nvSpPr>
        <p:spPr>
          <a:xfrm>
            <a:off x="1411219" y="6356376"/>
            <a:ext cx="9550257" cy="2251710"/>
          </a:xfrm>
          <a:prstGeom prst="rect">
            <a:avLst/>
          </a:prstGeom>
        </p:spPr>
        <p:txBody>
          <a:bodyPr lIns="0" tIns="0" rIns="0" bIns="0" rtlCol="0" anchor="t">
            <a:spAutoFit/>
          </a:bodyPr>
          <a:lstStyle/>
          <a:p>
            <a:pPr>
              <a:lnSpc>
                <a:spcPts val="2940"/>
              </a:lnSpc>
            </a:pPr>
            <a:r>
              <a:rPr lang="en-US" sz="2100">
                <a:solidFill>
                  <a:srgbClr val="191919"/>
                </a:solidFill>
                <a:latin typeface="Telegraf"/>
              </a:rPr>
              <a:t>Ratings from Similar Users Constraint:</a:t>
            </a:r>
          </a:p>
          <a:p>
            <a:pPr marL="453390" lvl="1" indent="-226695">
              <a:lnSpc>
                <a:spcPts val="2940"/>
              </a:lnSpc>
              <a:buFont typeface="Arial"/>
              <a:buChar char="•"/>
            </a:pPr>
            <a:r>
              <a:rPr lang="en-US" sz="2100">
                <a:solidFill>
                  <a:srgbClr val="191919"/>
                </a:solidFill>
                <a:latin typeface="Telegraf"/>
              </a:rPr>
              <a:t>Relying solely on similar users from the same region might result in recommendations that lack diversity.</a:t>
            </a:r>
          </a:p>
          <a:p>
            <a:pPr marL="453390" lvl="1" indent="-226695">
              <a:lnSpc>
                <a:spcPts val="2940"/>
              </a:lnSpc>
              <a:buFont typeface="Arial"/>
              <a:buChar char="•"/>
            </a:pPr>
            <a:r>
              <a:rPr lang="en-US" sz="2100">
                <a:solidFill>
                  <a:srgbClr val="191919"/>
                </a:solidFill>
                <a:latin typeface="Telegraf"/>
              </a:rPr>
              <a:t>Users within the same region can have unique style preferences that extend beyond regional norms.</a:t>
            </a:r>
          </a:p>
          <a:p>
            <a:pPr>
              <a:lnSpc>
                <a:spcPts val="2940"/>
              </a:lnSpc>
            </a:pPr>
            <a:endParaRPr lang="en-US" sz="2100">
              <a:solidFill>
                <a:srgbClr val="191919"/>
              </a:solidFill>
              <a:latin typeface="Telegraf"/>
            </a:endParaRPr>
          </a:p>
        </p:txBody>
      </p:sp>
      <p:sp>
        <p:nvSpPr>
          <p:cNvPr id="16" name="TextBox 16"/>
          <p:cNvSpPr txBox="1"/>
          <p:nvPr/>
        </p:nvSpPr>
        <p:spPr>
          <a:xfrm>
            <a:off x="1291729" y="3634740"/>
            <a:ext cx="4775129" cy="1508760"/>
          </a:xfrm>
          <a:prstGeom prst="rect">
            <a:avLst/>
          </a:prstGeom>
        </p:spPr>
        <p:txBody>
          <a:bodyPr lIns="0" tIns="0" rIns="0" bIns="0" rtlCol="0" anchor="t">
            <a:spAutoFit/>
          </a:bodyPr>
          <a:lstStyle/>
          <a:p>
            <a:pPr marL="453390" lvl="1" indent="-226695">
              <a:lnSpc>
                <a:spcPts val="2940"/>
              </a:lnSpc>
              <a:buFont typeface="Arial"/>
              <a:buChar char="•"/>
            </a:pPr>
            <a:r>
              <a:rPr lang="en-US" sz="2100">
                <a:solidFill>
                  <a:srgbClr val="191919"/>
                </a:solidFill>
                <a:latin typeface="Telegraf"/>
              </a:rPr>
              <a:t>Trend Identification Fluctuations:</a:t>
            </a:r>
          </a:p>
          <a:p>
            <a:pPr>
              <a:lnSpc>
                <a:spcPts val="2940"/>
              </a:lnSpc>
            </a:pPr>
            <a:r>
              <a:rPr lang="en-US" sz="2100">
                <a:solidFill>
                  <a:srgbClr val="191919"/>
                </a:solidFill>
                <a:latin typeface="Telegraf"/>
              </a:rPr>
              <a:t>Recommendations might not fully align with users' preferences during transitional trend periods.</a:t>
            </a:r>
          </a:p>
        </p:txBody>
      </p:sp>
      <p:sp>
        <p:nvSpPr>
          <p:cNvPr id="17" name="TextBox 17"/>
          <p:cNvSpPr txBox="1"/>
          <p:nvPr/>
        </p:nvSpPr>
        <p:spPr>
          <a:xfrm>
            <a:off x="1406638" y="2704951"/>
            <a:ext cx="4779710" cy="819150"/>
          </a:xfrm>
          <a:prstGeom prst="rect">
            <a:avLst/>
          </a:prstGeom>
        </p:spPr>
        <p:txBody>
          <a:bodyPr lIns="0" tIns="0" rIns="0" bIns="0" rtlCol="0" anchor="t">
            <a:spAutoFit/>
          </a:bodyPr>
          <a:lstStyle/>
          <a:p>
            <a:pPr>
              <a:lnSpc>
                <a:spcPts val="3120"/>
              </a:lnSpc>
            </a:pPr>
            <a:r>
              <a:rPr lang="en-US" sz="2600">
                <a:solidFill>
                  <a:srgbClr val="191919"/>
                </a:solidFill>
                <a:latin typeface="Telegraf Bold"/>
              </a:rPr>
              <a:t>1. Dynamic Trend Evolution Challenges:</a:t>
            </a:r>
          </a:p>
        </p:txBody>
      </p:sp>
      <p:sp>
        <p:nvSpPr>
          <p:cNvPr id="18" name="TextBox 18"/>
          <p:cNvSpPr txBox="1"/>
          <p:nvPr/>
        </p:nvSpPr>
        <p:spPr>
          <a:xfrm>
            <a:off x="12252748" y="6464296"/>
            <a:ext cx="4604754" cy="3350437"/>
          </a:xfrm>
          <a:prstGeom prst="rect">
            <a:avLst/>
          </a:prstGeom>
        </p:spPr>
        <p:txBody>
          <a:bodyPr lIns="0" tIns="0" rIns="0" bIns="0" rtlCol="0" anchor="t">
            <a:spAutoFit/>
          </a:bodyPr>
          <a:lstStyle/>
          <a:p>
            <a:pPr>
              <a:lnSpc>
                <a:spcPts val="2636"/>
              </a:lnSpc>
            </a:pPr>
            <a:r>
              <a:rPr lang="en-US" sz="1883">
                <a:solidFill>
                  <a:srgbClr val="FFFFFF"/>
                </a:solidFill>
                <a:latin typeface="Telegraf"/>
              </a:rPr>
              <a:t>What truly sets FlipStore apart is its fusion of cutting-edge AI, user-centric design, ethical AI practices, and commitment to sustainability. This combination creates a shopping platform that not only adapts to individual preferences but also empowers users to embark on a fashion journey that resonates with their style and values.</a:t>
            </a:r>
          </a:p>
        </p:txBody>
      </p:sp>
      <p:sp>
        <p:nvSpPr>
          <p:cNvPr id="19" name="TextBox 19"/>
          <p:cNvSpPr txBox="1"/>
          <p:nvPr/>
        </p:nvSpPr>
        <p:spPr>
          <a:xfrm>
            <a:off x="12333704" y="6073771"/>
            <a:ext cx="4318666" cy="428625"/>
          </a:xfrm>
          <a:prstGeom prst="rect">
            <a:avLst/>
          </a:prstGeom>
        </p:spPr>
        <p:txBody>
          <a:bodyPr lIns="0" tIns="0" rIns="0" bIns="0" rtlCol="0" anchor="t">
            <a:spAutoFit/>
          </a:bodyPr>
          <a:lstStyle/>
          <a:p>
            <a:pPr>
              <a:lnSpc>
                <a:spcPts val="3120"/>
              </a:lnSpc>
            </a:pPr>
            <a:r>
              <a:rPr lang="en-US" sz="2600">
                <a:solidFill>
                  <a:srgbClr val="FFFFFF"/>
                </a:solidFill>
                <a:latin typeface="Telegraf Bold"/>
              </a:rPr>
              <a:t>What makes us unique?</a:t>
            </a:r>
          </a:p>
        </p:txBody>
      </p:sp>
      <p:sp>
        <p:nvSpPr>
          <p:cNvPr id="20" name="TextBox 20"/>
          <p:cNvSpPr txBox="1"/>
          <p:nvPr/>
        </p:nvSpPr>
        <p:spPr>
          <a:xfrm>
            <a:off x="7136024" y="2722900"/>
            <a:ext cx="7084761" cy="390525"/>
          </a:xfrm>
          <a:prstGeom prst="rect">
            <a:avLst/>
          </a:prstGeom>
        </p:spPr>
        <p:txBody>
          <a:bodyPr lIns="0" tIns="0" rIns="0" bIns="0" rtlCol="0" anchor="t">
            <a:spAutoFit/>
          </a:bodyPr>
          <a:lstStyle/>
          <a:p>
            <a:pPr>
              <a:lnSpc>
                <a:spcPts val="2897"/>
              </a:lnSpc>
            </a:pPr>
            <a:r>
              <a:rPr lang="en-US" sz="2414">
                <a:solidFill>
                  <a:srgbClr val="191919"/>
                </a:solidFill>
                <a:latin typeface="Telegraf Bold"/>
              </a:rPr>
              <a:t>2. Limited Contextual Understanding:</a:t>
            </a:r>
          </a:p>
        </p:txBody>
      </p:sp>
      <p:sp>
        <p:nvSpPr>
          <p:cNvPr id="21" name="TextBox 21"/>
          <p:cNvSpPr txBox="1"/>
          <p:nvPr/>
        </p:nvSpPr>
        <p:spPr>
          <a:xfrm>
            <a:off x="1026354" y="5816596"/>
            <a:ext cx="6698921" cy="552450"/>
          </a:xfrm>
          <a:prstGeom prst="rect">
            <a:avLst/>
          </a:prstGeom>
        </p:spPr>
        <p:txBody>
          <a:bodyPr lIns="0" tIns="0" rIns="0" bIns="0" rtlCol="0" anchor="t">
            <a:spAutoFit/>
          </a:bodyPr>
          <a:lstStyle/>
          <a:p>
            <a:pPr>
              <a:lnSpc>
                <a:spcPts val="2963"/>
              </a:lnSpc>
            </a:pPr>
            <a:r>
              <a:rPr lang="en-US" sz="2469">
                <a:solidFill>
                  <a:srgbClr val="191919"/>
                </a:solidFill>
                <a:latin typeface="Telegraf Bold"/>
              </a:rPr>
              <a:t>3. Homogeneity of Regional Trends:</a:t>
            </a:r>
          </a:p>
          <a:p>
            <a:pPr>
              <a:lnSpc>
                <a:spcPts val="1163"/>
              </a:lnSpc>
            </a:pPr>
            <a:endParaRPr lang="en-US" sz="2469">
              <a:solidFill>
                <a:srgbClr val="191919"/>
              </a:solidFill>
              <a:latin typeface="Telegraf Bold"/>
            </a:endParaRPr>
          </a:p>
        </p:txBody>
      </p:sp>
      <p:sp>
        <p:nvSpPr>
          <p:cNvPr id="22" name="TextBox 22"/>
          <p:cNvSpPr txBox="1"/>
          <p:nvPr/>
        </p:nvSpPr>
        <p:spPr>
          <a:xfrm>
            <a:off x="1028700" y="903755"/>
            <a:ext cx="12848453" cy="808990"/>
          </a:xfrm>
          <a:prstGeom prst="rect">
            <a:avLst/>
          </a:prstGeom>
        </p:spPr>
        <p:txBody>
          <a:bodyPr lIns="0" tIns="0" rIns="0" bIns="0" rtlCol="0" anchor="t">
            <a:spAutoFit/>
          </a:bodyPr>
          <a:lstStyle/>
          <a:p>
            <a:pPr marL="0" lvl="0" indent="0" algn="l">
              <a:lnSpc>
                <a:spcPts val="5600"/>
              </a:lnSpc>
            </a:pPr>
            <a:r>
              <a:rPr lang="en-US" sz="5600">
                <a:solidFill>
                  <a:srgbClr val="FFFFFF"/>
                </a:solidFill>
                <a:latin typeface="Telegraf"/>
              </a:rPr>
              <a:t>LIMITATIONS</a:t>
            </a:r>
          </a:p>
        </p:txBody>
      </p:sp>
      <p:sp>
        <p:nvSpPr>
          <p:cNvPr id="23" name="Freeform 23"/>
          <p:cNvSpPr/>
          <p:nvPr/>
        </p:nvSpPr>
        <p:spPr>
          <a:xfrm>
            <a:off x="16455703" y="865655"/>
            <a:ext cx="803597" cy="355044"/>
          </a:xfrm>
          <a:custGeom>
            <a:avLst/>
            <a:gdLst/>
            <a:ahLst/>
            <a:cxnLst/>
            <a:rect l="l" t="t" r="r" b="b"/>
            <a:pathLst>
              <a:path w="803597" h="355044">
                <a:moveTo>
                  <a:pt x="0" y="0"/>
                </a:moveTo>
                <a:lnTo>
                  <a:pt x="803597" y="0"/>
                </a:lnTo>
                <a:lnTo>
                  <a:pt x="803597" y="355044"/>
                </a:lnTo>
                <a:lnTo>
                  <a:pt x="0" y="35504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4" name="TextBox 24"/>
          <p:cNvSpPr txBox="1"/>
          <p:nvPr/>
        </p:nvSpPr>
        <p:spPr>
          <a:xfrm>
            <a:off x="1028700" y="9229725"/>
            <a:ext cx="5817742" cy="238125"/>
          </a:xfrm>
          <a:prstGeom prst="rect">
            <a:avLst/>
          </a:prstGeom>
        </p:spPr>
        <p:txBody>
          <a:bodyPr lIns="0" tIns="0" rIns="0" bIns="0" rtlCol="0" anchor="t">
            <a:spAutoFit/>
          </a:bodyPr>
          <a:lstStyle/>
          <a:p>
            <a:pPr marL="0" lvl="0" indent="0" algn="l">
              <a:lnSpc>
                <a:spcPts val="1680"/>
              </a:lnSpc>
              <a:spcBef>
                <a:spcPct val="0"/>
              </a:spcBef>
            </a:pPr>
            <a:r>
              <a:rPr lang="en-US" sz="1400" u="none" spc="140">
                <a:solidFill>
                  <a:srgbClr val="191919"/>
                </a:solidFill>
                <a:latin typeface="Telegraf Medium"/>
              </a:rPr>
              <a:t>WHELTON SCHOOL OF MARKETING | SESSION 1</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sp>
        <p:nvSpPr>
          <p:cNvPr id="2" name="Freeform 2"/>
          <p:cNvSpPr/>
          <p:nvPr/>
        </p:nvSpPr>
        <p:spPr>
          <a:xfrm>
            <a:off x="635765" y="2556331"/>
            <a:ext cx="5137035" cy="7123404"/>
          </a:xfrm>
          <a:custGeom>
            <a:avLst/>
            <a:gdLst/>
            <a:ahLst/>
            <a:cxnLst/>
            <a:rect l="l" t="t" r="r" b="b"/>
            <a:pathLst>
              <a:path w="5137035" h="7123404">
                <a:moveTo>
                  <a:pt x="0" y="0"/>
                </a:moveTo>
                <a:lnTo>
                  <a:pt x="5137036" y="0"/>
                </a:lnTo>
                <a:lnTo>
                  <a:pt x="5137036" y="7123404"/>
                </a:lnTo>
                <a:lnTo>
                  <a:pt x="0" y="7123404"/>
                </a:lnTo>
                <a:lnTo>
                  <a:pt x="0" y="0"/>
                </a:lnTo>
                <a:close/>
              </a:path>
            </a:pathLst>
          </a:custGeom>
          <a:blipFill>
            <a:blip r:embed="rId2"/>
            <a:stretch>
              <a:fillRect l="-19420" r="-19420"/>
            </a:stretch>
          </a:blipFill>
        </p:spPr>
      </p:sp>
      <p:sp>
        <p:nvSpPr>
          <p:cNvPr id="3" name="Freeform 3"/>
          <p:cNvSpPr/>
          <p:nvPr/>
        </p:nvSpPr>
        <p:spPr>
          <a:xfrm>
            <a:off x="6454239" y="2556331"/>
            <a:ext cx="5137035" cy="7123404"/>
          </a:xfrm>
          <a:custGeom>
            <a:avLst/>
            <a:gdLst/>
            <a:ahLst/>
            <a:cxnLst/>
            <a:rect l="l" t="t" r="r" b="b"/>
            <a:pathLst>
              <a:path w="5137035" h="7123404">
                <a:moveTo>
                  <a:pt x="0" y="0"/>
                </a:moveTo>
                <a:lnTo>
                  <a:pt x="5137035" y="0"/>
                </a:lnTo>
                <a:lnTo>
                  <a:pt x="5137035" y="7123404"/>
                </a:lnTo>
                <a:lnTo>
                  <a:pt x="0" y="7123404"/>
                </a:lnTo>
                <a:lnTo>
                  <a:pt x="0" y="0"/>
                </a:lnTo>
                <a:close/>
              </a:path>
            </a:pathLst>
          </a:custGeom>
          <a:blipFill>
            <a:blip r:embed="rId2"/>
            <a:stretch>
              <a:fillRect l="-19420" r="-19420"/>
            </a:stretch>
          </a:blipFill>
        </p:spPr>
      </p:sp>
      <p:sp>
        <p:nvSpPr>
          <p:cNvPr id="4" name="Freeform 4"/>
          <p:cNvSpPr/>
          <p:nvPr/>
        </p:nvSpPr>
        <p:spPr>
          <a:xfrm>
            <a:off x="2772484" y="2085953"/>
            <a:ext cx="928714" cy="944164"/>
          </a:xfrm>
          <a:custGeom>
            <a:avLst/>
            <a:gdLst/>
            <a:ahLst/>
            <a:cxnLst/>
            <a:rect l="l" t="t" r="r" b="b"/>
            <a:pathLst>
              <a:path w="928714" h="944164">
                <a:moveTo>
                  <a:pt x="0" y="0"/>
                </a:moveTo>
                <a:lnTo>
                  <a:pt x="928714" y="0"/>
                </a:lnTo>
                <a:lnTo>
                  <a:pt x="928714" y="944164"/>
                </a:lnTo>
                <a:lnTo>
                  <a:pt x="0" y="94416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a:off x="8682710" y="2085953"/>
            <a:ext cx="761641" cy="1057376"/>
          </a:xfrm>
          <a:custGeom>
            <a:avLst/>
            <a:gdLst/>
            <a:ahLst/>
            <a:cxnLst/>
            <a:rect l="l" t="t" r="r" b="b"/>
            <a:pathLst>
              <a:path w="761641" h="1057376">
                <a:moveTo>
                  <a:pt x="0" y="0"/>
                </a:moveTo>
                <a:lnTo>
                  <a:pt x="761641" y="0"/>
                </a:lnTo>
                <a:lnTo>
                  <a:pt x="761641" y="1057376"/>
                </a:lnTo>
                <a:lnTo>
                  <a:pt x="0" y="105737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TextBox 6"/>
          <p:cNvSpPr txBox="1"/>
          <p:nvPr/>
        </p:nvSpPr>
        <p:spPr>
          <a:xfrm>
            <a:off x="4411271" y="552291"/>
            <a:ext cx="9465458" cy="905192"/>
          </a:xfrm>
          <a:prstGeom prst="rect">
            <a:avLst/>
          </a:prstGeom>
        </p:spPr>
        <p:txBody>
          <a:bodyPr lIns="0" tIns="0" rIns="0" bIns="0" rtlCol="0" anchor="t">
            <a:spAutoFit/>
          </a:bodyPr>
          <a:lstStyle/>
          <a:p>
            <a:pPr marL="0" lvl="0" indent="0" algn="ctr">
              <a:lnSpc>
                <a:spcPts val="7280"/>
              </a:lnSpc>
              <a:spcBef>
                <a:spcPct val="0"/>
              </a:spcBef>
            </a:pPr>
            <a:r>
              <a:rPr lang="en-US" sz="5600" u="sng">
                <a:solidFill>
                  <a:srgbClr val="FFDF2B"/>
                </a:solidFill>
                <a:latin typeface="Neue Einstellung Bold"/>
              </a:rPr>
              <a:t>FUTURE SCOPE</a:t>
            </a:r>
          </a:p>
        </p:txBody>
      </p:sp>
      <p:sp>
        <p:nvSpPr>
          <p:cNvPr id="7" name="TextBox 7"/>
          <p:cNvSpPr txBox="1"/>
          <p:nvPr/>
        </p:nvSpPr>
        <p:spPr>
          <a:xfrm>
            <a:off x="757249" y="4904604"/>
            <a:ext cx="4894068" cy="4399584"/>
          </a:xfrm>
          <a:prstGeom prst="rect">
            <a:avLst/>
          </a:prstGeom>
        </p:spPr>
        <p:txBody>
          <a:bodyPr lIns="0" tIns="0" rIns="0" bIns="0" rtlCol="0" anchor="t">
            <a:spAutoFit/>
          </a:bodyPr>
          <a:lstStyle/>
          <a:p>
            <a:pPr marL="493988" lvl="1" indent="-246994">
              <a:lnSpc>
                <a:spcPts val="3203"/>
              </a:lnSpc>
              <a:buFont typeface="Arial"/>
              <a:buChar char="•"/>
            </a:pPr>
            <a:r>
              <a:rPr lang="en-US" sz="2288">
                <a:solidFill>
                  <a:srgbClr val="FFFFFF"/>
                </a:solidFill>
                <a:latin typeface="Livvic"/>
              </a:rPr>
              <a:t>Granular Personalization:</a:t>
            </a:r>
          </a:p>
          <a:p>
            <a:pPr marL="987976" lvl="2" indent="-329325">
              <a:lnSpc>
                <a:spcPts val="3203"/>
              </a:lnSpc>
              <a:buFont typeface="Arial"/>
              <a:buChar char="⚬"/>
            </a:pPr>
            <a:r>
              <a:rPr lang="en-US" sz="2288">
                <a:solidFill>
                  <a:srgbClr val="FFFFFF"/>
                </a:solidFill>
                <a:latin typeface="Livvic"/>
              </a:rPr>
              <a:t>Advancing recommendation syst</a:t>
            </a:r>
            <a:r>
              <a:rPr lang="en-US" sz="2288" u="none">
                <a:solidFill>
                  <a:srgbClr val="FFFFFF"/>
                </a:solidFill>
                <a:latin typeface="Livvic"/>
              </a:rPr>
              <a:t>ems to incorporate granular details like fabric preferences, color choices, and design elements.</a:t>
            </a:r>
          </a:p>
          <a:p>
            <a:pPr marL="987976" lvl="2" indent="-329325">
              <a:lnSpc>
                <a:spcPts val="3203"/>
              </a:lnSpc>
              <a:spcBef>
                <a:spcPct val="0"/>
              </a:spcBef>
              <a:buFont typeface="Arial"/>
              <a:buChar char="⚬"/>
            </a:pPr>
            <a:r>
              <a:rPr lang="en-US" sz="2288" u="none">
                <a:solidFill>
                  <a:srgbClr val="FFFFFF"/>
                </a:solidFill>
                <a:latin typeface="Livvic"/>
              </a:rPr>
              <a:t>Providing hyper-personalized product suggestions that resonate deeply with individual users.</a:t>
            </a:r>
          </a:p>
          <a:p>
            <a:pPr>
              <a:lnSpc>
                <a:spcPts val="3203"/>
              </a:lnSpc>
              <a:spcBef>
                <a:spcPct val="0"/>
              </a:spcBef>
            </a:pPr>
            <a:endParaRPr lang="en-US" sz="2288" u="none">
              <a:solidFill>
                <a:srgbClr val="FFFFFF"/>
              </a:solidFill>
              <a:latin typeface="Livvic"/>
            </a:endParaRPr>
          </a:p>
        </p:txBody>
      </p:sp>
      <p:sp>
        <p:nvSpPr>
          <p:cNvPr id="8" name="TextBox 8"/>
          <p:cNvSpPr txBox="1"/>
          <p:nvPr/>
        </p:nvSpPr>
        <p:spPr>
          <a:xfrm>
            <a:off x="1269413" y="2906768"/>
            <a:ext cx="3869740" cy="1721026"/>
          </a:xfrm>
          <a:prstGeom prst="rect">
            <a:avLst/>
          </a:prstGeom>
        </p:spPr>
        <p:txBody>
          <a:bodyPr lIns="0" tIns="0" rIns="0" bIns="0" rtlCol="0" anchor="t">
            <a:spAutoFit/>
          </a:bodyPr>
          <a:lstStyle/>
          <a:p>
            <a:pPr marL="0" lvl="0" indent="0" algn="ctr">
              <a:lnSpc>
                <a:spcPts val="4610"/>
              </a:lnSpc>
              <a:spcBef>
                <a:spcPct val="0"/>
              </a:spcBef>
            </a:pPr>
            <a:r>
              <a:rPr lang="en-US" sz="3292">
                <a:solidFill>
                  <a:srgbClr val="FFFFFF"/>
                </a:solidFill>
                <a:latin typeface="Livvic Semi-Bold"/>
              </a:rPr>
              <a:t>Hyper-Personalized Recommendations:</a:t>
            </a:r>
          </a:p>
        </p:txBody>
      </p:sp>
      <p:sp>
        <p:nvSpPr>
          <p:cNvPr id="9" name="TextBox 9"/>
          <p:cNvSpPr txBox="1"/>
          <p:nvPr/>
        </p:nvSpPr>
        <p:spPr>
          <a:xfrm>
            <a:off x="7279122" y="3198021"/>
            <a:ext cx="3869740" cy="1138520"/>
          </a:xfrm>
          <a:prstGeom prst="rect">
            <a:avLst/>
          </a:prstGeom>
        </p:spPr>
        <p:txBody>
          <a:bodyPr lIns="0" tIns="0" rIns="0" bIns="0" rtlCol="0" anchor="t">
            <a:spAutoFit/>
          </a:bodyPr>
          <a:lstStyle/>
          <a:p>
            <a:pPr marL="0" lvl="0" indent="0" algn="ctr">
              <a:lnSpc>
                <a:spcPts val="4610"/>
              </a:lnSpc>
              <a:spcBef>
                <a:spcPct val="0"/>
              </a:spcBef>
            </a:pPr>
            <a:r>
              <a:rPr lang="en-US" sz="3292">
                <a:solidFill>
                  <a:srgbClr val="FFFFFF"/>
                </a:solidFill>
                <a:latin typeface="Livvic Semi-Bold"/>
              </a:rPr>
              <a:t>Real-time Trend Analysis:</a:t>
            </a:r>
          </a:p>
        </p:txBody>
      </p:sp>
      <p:sp>
        <p:nvSpPr>
          <p:cNvPr id="10" name="TextBox 10"/>
          <p:cNvSpPr txBox="1"/>
          <p:nvPr/>
        </p:nvSpPr>
        <p:spPr>
          <a:xfrm>
            <a:off x="6575723" y="4858716"/>
            <a:ext cx="4894068" cy="4399584"/>
          </a:xfrm>
          <a:prstGeom prst="rect">
            <a:avLst/>
          </a:prstGeom>
        </p:spPr>
        <p:txBody>
          <a:bodyPr lIns="0" tIns="0" rIns="0" bIns="0" rtlCol="0" anchor="t">
            <a:spAutoFit/>
          </a:bodyPr>
          <a:lstStyle/>
          <a:p>
            <a:pPr marL="493988" lvl="1" indent="-246994">
              <a:lnSpc>
                <a:spcPts val="3203"/>
              </a:lnSpc>
              <a:buFont typeface="Arial"/>
              <a:buChar char="•"/>
            </a:pPr>
            <a:r>
              <a:rPr lang="en-US" sz="2288">
                <a:solidFill>
                  <a:srgbClr val="FFFFFF"/>
                </a:solidFill>
                <a:latin typeface="Livvic"/>
              </a:rPr>
              <a:t>Real-time Data Processing:</a:t>
            </a:r>
          </a:p>
          <a:p>
            <a:pPr marL="987976" lvl="2" indent="-329325">
              <a:lnSpc>
                <a:spcPts val="3203"/>
              </a:lnSpc>
              <a:buFont typeface="Arial"/>
              <a:buChar char="⚬"/>
            </a:pPr>
            <a:r>
              <a:rPr lang="en-US" sz="2288">
                <a:solidFill>
                  <a:srgbClr val="FFFFFF"/>
                </a:solidFill>
                <a:latin typeface="Livvic"/>
              </a:rPr>
              <a:t>Processing data in real-time from social media, fashion blogs, celebrity endorsements, and fashion shows.</a:t>
            </a:r>
          </a:p>
          <a:p>
            <a:pPr marL="987976" lvl="2" indent="-329325">
              <a:lnSpc>
                <a:spcPts val="3203"/>
              </a:lnSpc>
              <a:buFont typeface="Arial"/>
              <a:buChar char="⚬"/>
            </a:pPr>
            <a:r>
              <a:rPr lang="en-US" sz="2288">
                <a:solidFill>
                  <a:srgbClr val="FFFFFF"/>
                </a:solidFill>
                <a:latin typeface="Livvic"/>
              </a:rPr>
              <a:t>Analyzing user-generated content and influencer activity to detect rising trends.</a:t>
            </a:r>
          </a:p>
          <a:p>
            <a:pPr>
              <a:lnSpc>
                <a:spcPts val="3203"/>
              </a:lnSpc>
              <a:spcBef>
                <a:spcPct val="0"/>
              </a:spcBef>
            </a:pPr>
            <a:endParaRPr lang="en-US" sz="2288">
              <a:solidFill>
                <a:srgbClr val="FFFFFF"/>
              </a:solidFill>
              <a:latin typeface="Livvic"/>
            </a:endParaRPr>
          </a:p>
        </p:txBody>
      </p:sp>
      <p:sp>
        <p:nvSpPr>
          <p:cNvPr id="11" name="Freeform 11"/>
          <p:cNvSpPr/>
          <p:nvPr/>
        </p:nvSpPr>
        <p:spPr>
          <a:xfrm>
            <a:off x="12515199" y="2524936"/>
            <a:ext cx="5137035" cy="7123404"/>
          </a:xfrm>
          <a:custGeom>
            <a:avLst/>
            <a:gdLst/>
            <a:ahLst/>
            <a:cxnLst/>
            <a:rect l="l" t="t" r="r" b="b"/>
            <a:pathLst>
              <a:path w="5137035" h="7123404">
                <a:moveTo>
                  <a:pt x="0" y="0"/>
                </a:moveTo>
                <a:lnTo>
                  <a:pt x="5137036" y="0"/>
                </a:lnTo>
                <a:lnTo>
                  <a:pt x="5137036" y="7123404"/>
                </a:lnTo>
                <a:lnTo>
                  <a:pt x="0" y="7123404"/>
                </a:lnTo>
                <a:lnTo>
                  <a:pt x="0" y="0"/>
                </a:lnTo>
                <a:close/>
              </a:path>
            </a:pathLst>
          </a:custGeom>
          <a:blipFill>
            <a:blip r:embed="rId2"/>
            <a:stretch>
              <a:fillRect l="-19420" r="-19420"/>
            </a:stretch>
          </a:blipFill>
        </p:spPr>
      </p:sp>
      <p:sp>
        <p:nvSpPr>
          <p:cNvPr id="12" name="TextBox 12"/>
          <p:cNvSpPr txBox="1"/>
          <p:nvPr/>
        </p:nvSpPr>
        <p:spPr>
          <a:xfrm>
            <a:off x="13288831" y="3489274"/>
            <a:ext cx="3869740" cy="556014"/>
          </a:xfrm>
          <a:prstGeom prst="rect">
            <a:avLst/>
          </a:prstGeom>
        </p:spPr>
        <p:txBody>
          <a:bodyPr lIns="0" tIns="0" rIns="0" bIns="0" rtlCol="0" anchor="t">
            <a:spAutoFit/>
          </a:bodyPr>
          <a:lstStyle/>
          <a:p>
            <a:pPr marL="0" lvl="0" indent="0" algn="ctr">
              <a:lnSpc>
                <a:spcPts val="4610"/>
              </a:lnSpc>
              <a:spcBef>
                <a:spcPct val="0"/>
              </a:spcBef>
            </a:pPr>
            <a:r>
              <a:rPr lang="en-US" sz="3292">
                <a:solidFill>
                  <a:srgbClr val="FFFFFF"/>
                </a:solidFill>
                <a:latin typeface="Livvic Semi-Bold"/>
              </a:rPr>
              <a:t>FlipGPT</a:t>
            </a:r>
          </a:p>
        </p:txBody>
      </p:sp>
      <p:sp>
        <p:nvSpPr>
          <p:cNvPr id="13" name="Freeform 13"/>
          <p:cNvSpPr/>
          <p:nvPr/>
        </p:nvSpPr>
        <p:spPr>
          <a:xfrm>
            <a:off x="14693688" y="2210294"/>
            <a:ext cx="935373" cy="933035"/>
          </a:xfrm>
          <a:custGeom>
            <a:avLst/>
            <a:gdLst/>
            <a:ahLst/>
            <a:cxnLst/>
            <a:rect l="l" t="t" r="r" b="b"/>
            <a:pathLst>
              <a:path w="935373" h="933035">
                <a:moveTo>
                  <a:pt x="0" y="0"/>
                </a:moveTo>
                <a:lnTo>
                  <a:pt x="935373" y="0"/>
                </a:lnTo>
                <a:lnTo>
                  <a:pt x="935373" y="933035"/>
                </a:lnTo>
                <a:lnTo>
                  <a:pt x="0" y="93303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4" name="TextBox 14"/>
          <p:cNvSpPr txBox="1"/>
          <p:nvPr/>
        </p:nvSpPr>
        <p:spPr>
          <a:xfrm>
            <a:off x="12709337" y="4848706"/>
            <a:ext cx="4748760" cy="4799634"/>
          </a:xfrm>
          <a:prstGeom prst="rect">
            <a:avLst/>
          </a:prstGeom>
        </p:spPr>
        <p:txBody>
          <a:bodyPr lIns="0" tIns="0" rIns="0" bIns="0" rtlCol="0" anchor="t">
            <a:spAutoFit/>
          </a:bodyPr>
          <a:lstStyle/>
          <a:p>
            <a:pPr marL="493988" lvl="1" indent="-246994">
              <a:lnSpc>
                <a:spcPts val="3203"/>
              </a:lnSpc>
              <a:buFont typeface="Arial"/>
              <a:buChar char="•"/>
            </a:pPr>
            <a:r>
              <a:rPr lang="en-US" sz="2288">
                <a:solidFill>
                  <a:srgbClr val="FFFFFF"/>
                </a:solidFill>
                <a:latin typeface="Livvic"/>
              </a:rPr>
              <a:t>Empowering Users with GenAI:</a:t>
            </a:r>
          </a:p>
          <a:p>
            <a:pPr marL="987976" lvl="2" indent="-329325">
              <a:lnSpc>
                <a:spcPts val="3203"/>
              </a:lnSpc>
              <a:buFont typeface="Arial"/>
              <a:buChar char="⚬"/>
            </a:pPr>
            <a:r>
              <a:rPr lang="en-US" sz="2288">
                <a:solidFill>
                  <a:srgbClr val="FFFFFF"/>
                </a:solidFill>
                <a:latin typeface="Livvic"/>
              </a:rPr>
              <a:t>Introducing FlipGPT, a Conversational Fashion Outfit Generator powered by GenAI.</a:t>
            </a:r>
          </a:p>
          <a:p>
            <a:pPr marL="987976" lvl="2" indent="-329325">
              <a:lnSpc>
                <a:spcPts val="3203"/>
              </a:lnSpc>
              <a:buFont typeface="Arial"/>
              <a:buChar char="⚬"/>
            </a:pPr>
            <a:r>
              <a:rPr lang="en-US" sz="2288">
                <a:solidFill>
                  <a:srgbClr val="FFFFFF"/>
                </a:solidFill>
                <a:latin typeface="Livvic"/>
              </a:rPr>
              <a:t>Users can interact with an AI-powered assistant to receive instant, personalized fashion outfit suggestions based on preferences and occasions.</a:t>
            </a:r>
          </a:p>
          <a:p>
            <a:pPr>
              <a:lnSpc>
                <a:spcPts val="3203"/>
              </a:lnSpc>
              <a:spcBef>
                <a:spcPct val="0"/>
              </a:spcBef>
            </a:pPr>
            <a:endParaRPr lang="en-US" sz="2288">
              <a:solidFill>
                <a:srgbClr val="FFFFFF"/>
              </a:solidFill>
              <a:latin typeface="Livvic"/>
            </a:endParaRPr>
          </a:p>
        </p:txBody>
      </p:sp>
    </p:spTree>
  </p:cSld>
  <p:clrMapOvr>
    <a:masterClrMapping/>
  </p:clrMapOvr>
  <p:transition spd="slow">
    <p:cover/>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graphicFrame>
        <p:nvGraphicFramePr>
          <p:cNvPr id="2" name="Table 2"/>
          <p:cNvGraphicFramePr>
            <a:graphicFrameLocks noGrp="1"/>
          </p:cNvGraphicFramePr>
          <p:nvPr/>
        </p:nvGraphicFramePr>
        <p:xfrm>
          <a:off x="2180522" y="2564809"/>
          <a:ext cx="13397361" cy="6522570"/>
        </p:xfrm>
        <a:graphic>
          <a:graphicData uri="http://schemas.openxmlformats.org/drawingml/2006/table">
            <a:tbl>
              <a:tblPr/>
              <a:tblGrid>
                <a:gridCol w="3065016">
                  <a:extLst>
                    <a:ext uri="{9D8B030D-6E8A-4147-A177-3AD203B41FA5}">
                      <a16:colId xmlns:a16="http://schemas.microsoft.com/office/drawing/2014/main" val="20000"/>
                    </a:ext>
                  </a:extLst>
                </a:gridCol>
                <a:gridCol w="3384205">
                  <a:extLst>
                    <a:ext uri="{9D8B030D-6E8A-4147-A177-3AD203B41FA5}">
                      <a16:colId xmlns:a16="http://schemas.microsoft.com/office/drawing/2014/main" val="20001"/>
                    </a:ext>
                  </a:extLst>
                </a:gridCol>
                <a:gridCol w="3387337">
                  <a:extLst>
                    <a:ext uri="{9D8B030D-6E8A-4147-A177-3AD203B41FA5}">
                      <a16:colId xmlns:a16="http://schemas.microsoft.com/office/drawing/2014/main" val="20002"/>
                    </a:ext>
                  </a:extLst>
                </a:gridCol>
                <a:gridCol w="3560803">
                  <a:extLst>
                    <a:ext uri="{9D8B030D-6E8A-4147-A177-3AD203B41FA5}">
                      <a16:colId xmlns:a16="http://schemas.microsoft.com/office/drawing/2014/main" val="20003"/>
                    </a:ext>
                  </a:extLst>
                </a:gridCol>
              </a:tblGrid>
              <a:tr h="1304514">
                <a:tc>
                  <a:txBody>
                    <a:bodyPr/>
                    <a:lstStyle/>
                    <a:p>
                      <a:pPr algn="ctr">
                        <a:lnSpc>
                          <a:spcPts val="2100"/>
                        </a:lnSpc>
                        <a:defRPr/>
                      </a:pPr>
                      <a:r>
                        <a:rPr lang="en-US" sz="1500">
                          <a:solidFill>
                            <a:srgbClr val="000000"/>
                          </a:solidFill>
                          <a:latin typeface="Livvic Bold"/>
                        </a:rPr>
                        <a:t>TEAM NAME</a:t>
                      </a:r>
                      <a:endParaRPr lang="en-US" sz="1100"/>
                    </a:p>
                  </a:txBody>
                  <a:tcPr marL="190500" marR="190500" marT="190500" marB="190500" anchor="ctr">
                    <a:lnL w="0" cap="flat" cmpd="sng" algn="ctr">
                      <a:solidFill>
                        <a:srgbClr val="FFD699"/>
                      </a:solidFill>
                      <a:prstDash val="solid"/>
                      <a:round/>
                      <a:headEnd type="none" w="med" len="med"/>
                      <a:tailEnd type="none" w="med" len="med"/>
                    </a:lnL>
                    <a:lnR w="0" cap="flat" cmpd="sng" algn="ctr">
                      <a:solidFill>
                        <a:srgbClr val="FFD699"/>
                      </a:solidFill>
                      <a:prstDash val="solid"/>
                      <a:round/>
                      <a:headEnd type="none" w="med" len="med"/>
                      <a:tailEnd type="none" w="med" len="med"/>
                    </a:lnR>
                    <a:lnT w="0" cap="flat" cmpd="sng" algn="ctr">
                      <a:solidFill>
                        <a:srgbClr val="FFD699"/>
                      </a:solidFill>
                      <a:prstDash val="solid"/>
                      <a:round/>
                      <a:headEnd type="none" w="med" len="med"/>
                      <a:tailEnd type="none" w="med" len="med"/>
                    </a:lnT>
                    <a:lnB w="0" cap="flat" cmpd="sng" algn="ctr">
                      <a:solidFill>
                        <a:srgbClr val="FFD699"/>
                      </a:solidFill>
                      <a:prstDash val="solid"/>
                      <a:round/>
                      <a:headEnd type="none" w="med" len="med"/>
                      <a:tailEnd type="none" w="med" len="med"/>
                    </a:lnB>
                    <a:solidFill>
                      <a:srgbClr val="FFD699"/>
                    </a:solidFill>
                  </a:tcPr>
                </a:tc>
                <a:tc gridSpan="3">
                  <a:txBody>
                    <a:bodyPr/>
                    <a:lstStyle/>
                    <a:p>
                      <a:pPr algn="ctr">
                        <a:lnSpc>
                          <a:spcPts val="4479"/>
                        </a:lnSpc>
                        <a:defRPr/>
                      </a:pPr>
                      <a:r>
                        <a:rPr lang="en-US" sz="3199">
                          <a:solidFill>
                            <a:srgbClr val="000000"/>
                          </a:solidFill>
                          <a:latin typeface="Livvic Bold"/>
                        </a:rPr>
                        <a:t>Team MahaDevs</a:t>
                      </a:r>
                      <a:endParaRPr lang="en-US" sz="1100"/>
                    </a:p>
                  </a:txBody>
                  <a:tcPr marL="190500" marR="190500" marT="190500" marB="190500" anchor="ctr">
                    <a:lnL w="0" cap="flat" cmpd="sng" algn="ctr">
                      <a:solidFill>
                        <a:srgbClr val="FFD699"/>
                      </a:solidFill>
                      <a:prstDash val="solid"/>
                      <a:round/>
                      <a:headEnd type="none" w="med" len="med"/>
                      <a:tailEnd type="none" w="med" len="med"/>
                    </a:lnL>
                    <a:lnR w="0" cap="flat" cmpd="sng" algn="ctr">
                      <a:solidFill>
                        <a:srgbClr val="FFD699"/>
                      </a:solidFill>
                      <a:prstDash val="solid"/>
                      <a:round/>
                      <a:headEnd type="none" w="med" len="med"/>
                      <a:tailEnd type="none" w="med" len="med"/>
                    </a:lnR>
                    <a:lnT w="0" cap="flat" cmpd="sng" algn="ctr">
                      <a:solidFill>
                        <a:srgbClr val="FFD699"/>
                      </a:solidFill>
                      <a:prstDash val="solid"/>
                      <a:round/>
                      <a:headEnd type="none" w="med" len="med"/>
                      <a:tailEnd type="none" w="med" len="med"/>
                    </a:lnT>
                    <a:lnB w="0" cap="flat" cmpd="sng" algn="ctr">
                      <a:solidFill>
                        <a:srgbClr val="FFD699"/>
                      </a:solidFill>
                      <a:prstDash val="solid"/>
                      <a:round/>
                      <a:headEnd type="none" w="med" len="med"/>
                      <a:tailEnd type="none" w="med" len="med"/>
                    </a:lnB>
                    <a:solidFill>
                      <a:srgbClr val="FFD699"/>
                    </a:solidFill>
                  </a:tcPr>
                </a:tc>
                <a:tc hMerge="1">
                  <a:txBody>
                    <a:bodyPr/>
                    <a:lstStyle/>
                    <a:p>
                      <a:pPr algn="ctr">
                        <a:lnSpc>
                          <a:spcPts val="4479"/>
                        </a:lnSpc>
                        <a:defRPr/>
                      </a:pPr>
                      <a:r>
                        <a:rPr lang="en-US" sz="3199">
                          <a:solidFill>
                            <a:srgbClr val="000000"/>
                          </a:solidFill>
                          <a:latin typeface="Livvic Bold"/>
                        </a:rPr>
                        <a:t>Team MahaDevs</a:t>
                      </a:r>
                      <a:endParaRPr lang="en-US" sz="1100"/>
                    </a:p>
                  </a:txBody>
                  <a:tcPr marL="190500" marR="190500" marT="190500" marB="190500" anchor="ctr">
                    <a:lnL w="0" cap="flat" cmpd="sng" algn="ctr">
                      <a:solidFill>
                        <a:srgbClr val="FFD699"/>
                      </a:solidFill>
                      <a:prstDash val="solid"/>
                      <a:round/>
                      <a:headEnd type="none" w="med" len="med"/>
                      <a:tailEnd type="none" w="med" len="med"/>
                    </a:lnL>
                    <a:lnR w="0" cap="flat" cmpd="sng" algn="ctr">
                      <a:solidFill>
                        <a:srgbClr val="FFD699"/>
                      </a:solidFill>
                      <a:prstDash val="solid"/>
                      <a:round/>
                      <a:headEnd type="none" w="med" len="med"/>
                      <a:tailEnd type="none" w="med" len="med"/>
                    </a:lnR>
                    <a:lnT w="0" cap="flat" cmpd="sng" algn="ctr">
                      <a:solidFill>
                        <a:srgbClr val="FFD699"/>
                      </a:solidFill>
                      <a:prstDash val="solid"/>
                      <a:round/>
                      <a:headEnd type="none" w="med" len="med"/>
                      <a:tailEnd type="none" w="med" len="med"/>
                    </a:lnT>
                    <a:lnB w="0" cap="flat" cmpd="sng" algn="ctr">
                      <a:solidFill>
                        <a:srgbClr val="FFD699"/>
                      </a:solidFill>
                      <a:prstDash val="solid"/>
                      <a:round/>
                      <a:headEnd type="none" w="med" len="med"/>
                      <a:tailEnd type="none" w="med" len="med"/>
                    </a:lnB>
                    <a:solidFill>
                      <a:srgbClr val="FFD699"/>
                    </a:solidFill>
                  </a:tcPr>
                </a:tc>
                <a:tc hMerge="1">
                  <a:txBody>
                    <a:bodyPr/>
                    <a:lstStyle/>
                    <a:p>
                      <a:pPr algn="ctr">
                        <a:lnSpc>
                          <a:spcPts val="4479"/>
                        </a:lnSpc>
                        <a:defRPr/>
                      </a:pPr>
                      <a:r>
                        <a:rPr lang="en-US" sz="3199">
                          <a:solidFill>
                            <a:srgbClr val="000000"/>
                          </a:solidFill>
                          <a:latin typeface="Livvic Bold"/>
                        </a:rPr>
                        <a:t>Team MahaDevs</a:t>
                      </a:r>
                      <a:endParaRPr lang="en-US" sz="1100"/>
                    </a:p>
                  </a:txBody>
                  <a:tcPr marL="190500" marR="190500" marT="190500" marB="190500" anchor="ctr">
                    <a:lnL w="0" cap="flat" cmpd="sng" algn="ctr">
                      <a:solidFill>
                        <a:srgbClr val="FFD699"/>
                      </a:solidFill>
                      <a:prstDash val="solid"/>
                      <a:round/>
                      <a:headEnd type="none" w="med" len="med"/>
                      <a:tailEnd type="none" w="med" len="med"/>
                    </a:lnL>
                    <a:lnR w="0" cap="flat" cmpd="sng" algn="ctr">
                      <a:solidFill>
                        <a:srgbClr val="FFD699"/>
                      </a:solidFill>
                      <a:prstDash val="solid"/>
                      <a:round/>
                      <a:headEnd type="none" w="med" len="med"/>
                      <a:tailEnd type="none" w="med" len="med"/>
                    </a:lnR>
                    <a:lnT w="0" cap="flat" cmpd="sng" algn="ctr">
                      <a:solidFill>
                        <a:srgbClr val="FFD699"/>
                      </a:solidFill>
                      <a:prstDash val="solid"/>
                      <a:round/>
                      <a:headEnd type="none" w="med" len="med"/>
                      <a:tailEnd type="none" w="med" len="med"/>
                    </a:lnT>
                    <a:lnB w="0" cap="flat" cmpd="sng" algn="ctr">
                      <a:solidFill>
                        <a:srgbClr val="FFD699"/>
                      </a:solidFill>
                      <a:prstDash val="solid"/>
                      <a:round/>
                      <a:headEnd type="none" w="med" len="med"/>
                      <a:tailEnd type="none" w="med" len="med"/>
                    </a:lnB>
                    <a:solidFill>
                      <a:srgbClr val="FFD699"/>
                    </a:solidFill>
                  </a:tcPr>
                </a:tc>
                <a:extLst>
                  <a:ext uri="{0D108BD9-81ED-4DB2-BD59-A6C34878D82A}">
                    <a16:rowId xmlns:a16="http://schemas.microsoft.com/office/drawing/2014/main" val="10000"/>
                  </a:ext>
                </a:extLst>
              </a:tr>
              <a:tr h="1304514">
                <a:tc>
                  <a:txBody>
                    <a:bodyPr/>
                    <a:lstStyle/>
                    <a:p>
                      <a:pPr algn="ctr">
                        <a:lnSpc>
                          <a:spcPts val="2799"/>
                        </a:lnSpc>
                        <a:defRPr/>
                      </a:pPr>
                      <a:r>
                        <a:rPr lang="en-US" sz="1999">
                          <a:solidFill>
                            <a:srgbClr val="000000"/>
                          </a:solidFill>
                          <a:latin typeface="Livvic"/>
                        </a:rPr>
                        <a:t>INSTITUTE NAME</a:t>
                      </a:r>
                      <a:endParaRPr lang="en-US" sz="1100"/>
                    </a:p>
                  </a:txBody>
                  <a:tcPr marL="190500" marR="190500" marT="190500" marB="190500" anchor="ctr">
                    <a:lnL w="0" cap="flat" cmpd="sng" algn="ctr">
                      <a:solidFill>
                        <a:srgbClr val="FFD699"/>
                      </a:solidFill>
                      <a:prstDash val="solid"/>
                      <a:round/>
                      <a:headEnd type="none" w="med" len="med"/>
                      <a:tailEnd type="none" w="med" len="med"/>
                    </a:lnL>
                    <a:lnR w="0" cap="flat" cmpd="sng" algn="ctr">
                      <a:solidFill>
                        <a:srgbClr val="FFD699"/>
                      </a:solidFill>
                      <a:prstDash val="solid"/>
                      <a:round/>
                      <a:headEnd type="none" w="med" len="med"/>
                      <a:tailEnd type="none" w="med" len="med"/>
                    </a:lnR>
                    <a:lnT w="0" cap="flat" cmpd="sng" algn="ctr">
                      <a:solidFill>
                        <a:srgbClr val="FFD699"/>
                      </a:solidFill>
                      <a:prstDash val="solid"/>
                      <a:round/>
                      <a:headEnd type="none" w="med" len="med"/>
                      <a:tailEnd type="none" w="med" len="med"/>
                    </a:lnT>
                    <a:lnB w="0" cap="flat" cmpd="sng" algn="ctr">
                      <a:solidFill>
                        <a:srgbClr val="FFD699"/>
                      </a:solidFill>
                      <a:prstDash val="solid"/>
                      <a:round/>
                      <a:headEnd type="none" w="med" len="med"/>
                      <a:tailEnd type="none" w="med" len="med"/>
                    </a:lnB>
                    <a:solidFill>
                      <a:srgbClr val="FFEBCD"/>
                    </a:solidFill>
                  </a:tcPr>
                </a:tc>
                <a:tc gridSpan="3">
                  <a:txBody>
                    <a:bodyPr/>
                    <a:lstStyle/>
                    <a:p>
                      <a:pPr algn="ctr">
                        <a:lnSpc>
                          <a:spcPts val="3499"/>
                        </a:lnSpc>
                        <a:defRPr/>
                      </a:pPr>
                      <a:r>
                        <a:rPr lang="en-US" sz="2499">
                          <a:solidFill>
                            <a:srgbClr val="000000"/>
                          </a:solidFill>
                          <a:latin typeface="Livvic"/>
                        </a:rPr>
                        <a:t>University School of Automation &amp; Robotics (USAR), GGSIPU</a:t>
                      </a:r>
                      <a:endParaRPr lang="en-US" sz="1100"/>
                    </a:p>
                  </a:txBody>
                  <a:tcPr marL="190500" marR="190500" marT="190500" marB="190500" anchor="ctr">
                    <a:lnL w="0" cap="flat" cmpd="sng" algn="ctr">
                      <a:solidFill>
                        <a:srgbClr val="FFD699"/>
                      </a:solidFill>
                      <a:prstDash val="solid"/>
                      <a:round/>
                      <a:headEnd type="none" w="med" len="med"/>
                      <a:tailEnd type="none" w="med" len="med"/>
                    </a:lnL>
                    <a:lnR w="0" cap="flat" cmpd="sng" algn="ctr">
                      <a:solidFill>
                        <a:srgbClr val="FFD699"/>
                      </a:solidFill>
                      <a:prstDash val="solid"/>
                      <a:round/>
                      <a:headEnd type="none" w="med" len="med"/>
                      <a:tailEnd type="none" w="med" len="med"/>
                    </a:lnR>
                    <a:lnT w="0" cap="flat" cmpd="sng" algn="ctr">
                      <a:solidFill>
                        <a:srgbClr val="FFD699"/>
                      </a:solidFill>
                      <a:prstDash val="solid"/>
                      <a:round/>
                      <a:headEnd type="none" w="med" len="med"/>
                      <a:tailEnd type="none" w="med" len="med"/>
                    </a:lnT>
                    <a:lnB w="0" cap="flat" cmpd="sng" algn="ctr">
                      <a:solidFill>
                        <a:srgbClr val="FFD699"/>
                      </a:solidFill>
                      <a:prstDash val="solid"/>
                      <a:round/>
                      <a:headEnd type="none" w="med" len="med"/>
                      <a:tailEnd type="none" w="med" len="med"/>
                    </a:lnB>
                    <a:solidFill>
                      <a:srgbClr val="FFF4E3"/>
                    </a:solidFill>
                  </a:tcPr>
                </a:tc>
                <a:tc hMerge="1">
                  <a:txBody>
                    <a:bodyPr/>
                    <a:lstStyle/>
                    <a:p>
                      <a:pPr algn="ctr">
                        <a:lnSpc>
                          <a:spcPts val="3499"/>
                        </a:lnSpc>
                        <a:defRPr/>
                      </a:pPr>
                      <a:r>
                        <a:rPr lang="en-US" sz="2499">
                          <a:solidFill>
                            <a:srgbClr val="000000"/>
                          </a:solidFill>
                          <a:latin typeface="Livvic"/>
                        </a:rPr>
                        <a:t>University School of Automation &amp; Robotics (USAR), GGSIPU</a:t>
                      </a:r>
                      <a:endParaRPr lang="en-US" sz="1100"/>
                    </a:p>
                  </a:txBody>
                  <a:tcPr marL="190500" marR="190500" marT="190500" marB="190500" anchor="ctr">
                    <a:lnL w="0" cap="flat" cmpd="sng" algn="ctr">
                      <a:solidFill>
                        <a:srgbClr val="FFD699"/>
                      </a:solidFill>
                      <a:prstDash val="solid"/>
                      <a:round/>
                      <a:headEnd type="none" w="med" len="med"/>
                      <a:tailEnd type="none" w="med" len="med"/>
                    </a:lnL>
                    <a:lnR w="0" cap="flat" cmpd="sng" algn="ctr">
                      <a:solidFill>
                        <a:srgbClr val="FFD699"/>
                      </a:solidFill>
                      <a:prstDash val="solid"/>
                      <a:round/>
                      <a:headEnd type="none" w="med" len="med"/>
                      <a:tailEnd type="none" w="med" len="med"/>
                    </a:lnR>
                    <a:lnT w="0" cap="flat" cmpd="sng" algn="ctr">
                      <a:solidFill>
                        <a:srgbClr val="FFD699"/>
                      </a:solidFill>
                      <a:prstDash val="solid"/>
                      <a:round/>
                      <a:headEnd type="none" w="med" len="med"/>
                      <a:tailEnd type="none" w="med" len="med"/>
                    </a:lnT>
                    <a:lnB w="0" cap="flat" cmpd="sng" algn="ctr">
                      <a:solidFill>
                        <a:srgbClr val="FFD699"/>
                      </a:solidFill>
                      <a:prstDash val="solid"/>
                      <a:round/>
                      <a:headEnd type="none" w="med" len="med"/>
                      <a:tailEnd type="none" w="med" len="med"/>
                    </a:lnB>
                    <a:solidFill>
                      <a:srgbClr val="FFF4E3"/>
                    </a:solidFill>
                  </a:tcPr>
                </a:tc>
                <a:tc hMerge="1">
                  <a:txBody>
                    <a:bodyPr/>
                    <a:lstStyle/>
                    <a:p>
                      <a:pPr algn="ctr">
                        <a:lnSpc>
                          <a:spcPts val="3499"/>
                        </a:lnSpc>
                        <a:defRPr/>
                      </a:pPr>
                      <a:r>
                        <a:rPr lang="en-US" sz="2499">
                          <a:solidFill>
                            <a:srgbClr val="000000"/>
                          </a:solidFill>
                          <a:latin typeface="Livvic"/>
                        </a:rPr>
                        <a:t>University School of Automation &amp; Robotics (USAR), GGSIPU</a:t>
                      </a:r>
                      <a:endParaRPr lang="en-US" sz="1100"/>
                    </a:p>
                  </a:txBody>
                  <a:tcPr marL="190500" marR="190500" marT="190500" marB="190500" anchor="ctr">
                    <a:lnL w="0" cap="flat" cmpd="sng" algn="ctr">
                      <a:solidFill>
                        <a:srgbClr val="FFD699"/>
                      </a:solidFill>
                      <a:prstDash val="solid"/>
                      <a:round/>
                      <a:headEnd type="none" w="med" len="med"/>
                      <a:tailEnd type="none" w="med" len="med"/>
                    </a:lnL>
                    <a:lnR w="0" cap="flat" cmpd="sng" algn="ctr">
                      <a:solidFill>
                        <a:srgbClr val="FFD699"/>
                      </a:solidFill>
                      <a:prstDash val="solid"/>
                      <a:round/>
                      <a:headEnd type="none" w="med" len="med"/>
                      <a:tailEnd type="none" w="med" len="med"/>
                    </a:lnR>
                    <a:lnT w="0" cap="flat" cmpd="sng" algn="ctr">
                      <a:solidFill>
                        <a:srgbClr val="FFD699"/>
                      </a:solidFill>
                      <a:prstDash val="solid"/>
                      <a:round/>
                      <a:headEnd type="none" w="med" len="med"/>
                      <a:tailEnd type="none" w="med" len="med"/>
                    </a:lnT>
                    <a:lnB w="0" cap="flat" cmpd="sng" algn="ctr">
                      <a:solidFill>
                        <a:srgbClr val="FFD699"/>
                      </a:solidFill>
                      <a:prstDash val="solid"/>
                      <a:round/>
                      <a:headEnd type="none" w="med" len="med"/>
                      <a:tailEnd type="none" w="med" len="med"/>
                    </a:lnB>
                    <a:solidFill>
                      <a:srgbClr val="FFF4E3"/>
                    </a:solidFill>
                  </a:tcPr>
                </a:tc>
                <a:extLst>
                  <a:ext uri="{0D108BD9-81ED-4DB2-BD59-A6C34878D82A}">
                    <a16:rowId xmlns:a16="http://schemas.microsoft.com/office/drawing/2014/main" val="10001"/>
                  </a:ext>
                </a:extLst>
              </a:tr>
              <a:tr h="1304514">
                <a:tc>
                  <a:txBody>
                    <a:bodyPr/>
                    <a:lstStyle/>
                    <a:p>
                      <a:pPr algn="ctr">
                        <a:lnSpc>
                          <a:spcPts val="2799"/>
                        </a:lnSpc>
                        <a:defRPr/>
                      </a:pPr>
                      <a:r>
                        <a:rPr lang="en-US" sz="1999">
                          <a:solidFill>
                            <a:srgbClr val="000000"/>
                          </a:solidFill>
                          <a:latin typeface="Livvic"/>
                        </a:rPr>
                        <a:t>TEAM MEMBERS</a:t>
                      </a:r>
                      <a:endParaRPr lang="en-US" sz="1100"/>
                    </a:p>
                  </a:txBody>
                  <a:tcPr marL="190500" marR="190500" marT="190500" marB="190500" anchor="ctr">
                    <a:lnL w="0" cap="flat" cmpd="sng" algn="ctr">
                      <a:solidFill>
                        <a:srgbClr val="FFD699"/>
                      </a:solidFill>
                      <a:prstDash val="solid"/>
                      <a:round/>
                      <a:headEnd type="none" w="med" len="med"/>
                      <a:tailEnd type="none" w="med" len="med"/>
                    </a:lnL>
                    <a:lnR w="0" cap="flat" cmpd="sng" algn="ctr">
                      <a:solidFill>
                        <a:srgbClr val="FFD699"/>
                      </a:solidFill>
                      <a:prstDash val="solid"/>
                      <a:round/>
                      <a:headEnd type="none" w="med" len="med"/>
                      <a:tailEnd type="none" w="med" len="med"/>
                    </a:lnR>
                    <a:lnT w="0" cap="flat" cmpd="sng" algn="ctr">
                      <a:solidFill>
                        <a:srgbClr val="FFD699"/>
                      </a:solidFill>
                      <a:prstDash val="solid"/>
                      <a:round/>
                      <a:headEnd type="none" w="med" len="med"/>
                      <a:tailEnd type="none" w="med" len="med"/>
                    </a:lnT>
                    <a:lnB w="0" cap="flat" cmpd="sng" algn="ctr">
                      <a:solidFill>
                        <a:srgbClr val="FFD699"/>
                      </a:solidFill>
                      <a:prstDash val="solid"/>
                      <a:round/>
                      <a:headEnd type="none" w="med" len="med"/>
                      <a:tailEnd type="none" w="med" len="med"/>
                    </a:lnB>
                    <a:solidFill>
                      <a:srgbClr val="FFEBCD"/>
                    </a:solidFill>
                  </a:tcPr>
                </a:tc>
                <a:tc>
                  <a:txBody>
                    <a:bodyPr/>
                    <a:lstStyle/>
                    <a:p>
                      <a:pPr algn="ctr">
                        <a:lnSpc>
                          <a:spcPts val="3079"/>
                        </a:lnSpc>
                        <a:defRPr/>
                      </a:pPr>
                      <a:r>
                        <a:rPr lang="en-US" sz="2199">
                          <a:solidFill>
                            <a:srgbClr val="000000"/>
                          </a:solidFill>
                          <a:latin typeface="Livvic"/>
                        </a:rPr>
                        <a:t>Leader (1)</a:t>
                      </a:r>
                      <a:endParaRPr lang="en-US" sz="1100"/>
                    </a:p>
                  </a:txBody>
                  <a:tcPr marL="190500" marR="190500" marT="190500" marB="190500" anchor="ctr">
                    <a:lnL w="0" cap="flat" cmpd="sng" algn="ctr">
                      <a:solidFill>
                        <a:srgbClr val="FFD699"/>
                      </a:solidFill>
                      <a:prstDash val="solid"/>
                      <a:round/>
                      <a:headEnd type="none" w="med" len="med"/>
                      <a:tailEnd type="none" w="med" len="med"/>
                    </a:lnL>
                    <a:lnR w="0" cap="flat" cmpd="sng" algn="ctr">
                      <a:solidFill>
                        <a:srgbClr val="FFD699"/>
                      </a:solidFill>
                      <a:prstDash val="solid"/>
                      <a:round/>
                      <a:headEnd type="none" w="med" len="med"/>
                      <a:tailEnd type="none" w="med" len="med"/>
                    </a:lnR>
                    <a:lnT w="0" cap="flat" cmpd="sng" algn="ctr">
                      <a:solidFill>
                        <a:srgbClr val="FFD699"/>
                      </a:solidFill>
                      <a:prstDash val="solid"/>
                      <a:round/>
                      <a:headEnd type="none" w="med" len="med"/>
                      <a:tailEnd type="none" w="med" len="med"/>
                    </a:lnT>
                    <a:lnB w="0" cap="flat" cmpd="sng" algn="ctr">
                      <a:solidFill>
                        <a:srgbClr val="FFD699"/>
                      </a:solidFill>
                      <a:prstDash val="solid"/>
                      <a:round/>
                      <a:headEnd type="none" w="med" len="med"/>
                      <a:tailEnd type="none" w="med" len="med"/>
                    </a:lnB>
                    <a:solidFill>
                      <a:srgbClr val="FFF4E3"/>
                    </a:solidFill>
                  </a:tcPr>
                </a:tc>
                <a:tc>
                  <a:txBody>
                    <a:bodyPr/>
                    <a:lstStyle/>
                    <a:p>
                      <a:pPr algn="ctr">
                        <a:lnSpc>
                          <a:spcPts val="3079"/>
                        </a:lnSpc>
                        <a:defRPr/>
                      </a:pPr>
                      <a:r>
                        <a:rPr lang="en-US" sz="2199">
                          <a:solidFill>
                            <a:srgbClr val="000000"/>
                          </a:solidFill>
                          <a:latin typeface="Livvic"/>
                        </a:rPr>
                        <a:t>Team Member(2)</a:t>
                      </a:r>
                      <a:endParaRPr lang="en-US" sz="1100"/>
                    </a:p>
                  </a:txBody>
                  <a:tcPr marL="190500" marR="190500" marT="190500" marB="190500" anchor="ctr">
                    <a:lnL w="0" cap="flat" cmpd="sng" algn="ctr">
                      <a:solidFill>
                        <a:srgbClr val="FFD699"/>
                      </a:solidFill>
                      <a:prstDash val="solid"/>
                      <a:round/>
                      <a:headEnd type="none" w="med" len="med"/>
                      <a:tailEnd type="none" w="med" len="med"/>
                    </a:lnL>
                    <a:lnR w="0" cap="flat" cmpd="sng" algn="ctr">
                      <a:solidFill>
                        <a:srgbClr val="FFD699"/>
                      </a:solidFill>
                      <a:prstDash val="solid"/>
                      <a:round/>
                      <a:headEnd type="none" w="med" len="med"/>
                      <a:tailEnd type="none" w="med" len="med"/>
                    </a:lnR>
                    <a:lnT w="0" cap="flat" cmpd="sng" algn="ctr">
                      <a:solidFill>
                        <a:srgbClr val="FFD699"/>
                      </a:solidFill>
                      <a:prstDash val="solid"/>
                      <a:round/>
                      <a:headEnd type="none" w="med" len="med"/>
                      <a:tailEnd type="none" w="med" len="med"/>
                    </a:lnT>
                    <a:lnB w="0" cap="flat" cmpd="sng" algn="ctr">
                      <a:solidFill>
                        <a:srgbClr val="FFD699"/>
                      </a:solidFill>
                      <a:prstDash val="solid"/>
                      <a:round/>
                      <a:headEnd type="none" w="med" len="med"/>
                      <a:tailEnd type="none" w="med" len="med"/>
                    </a:lnB>
                    <a:solidFill>
                      <a:srgbClr val="FFF4E3"/>
                    </a:solidFill>
                  </a:tcPr>
                </a:tc>
                <a:tc>
                  <a:txBody>
                    <a:bodyPr/>
                    <a:lstStyle/>
                    <a:p>
                      <a:pPr algn="ctr">
                        <a:lnSpc>
                          <a:spcPts val="3079"/>
                        </a:lnSpc>
                        <a:defRPr/>
                      </a:pPr>
                      <a:r>
                        <a:rPr lang="en-US" sz="2199">
                          <a:solidFill>
                            <a:srgbClr val="000000"/>
                          </a:solidFill>
                          <a:latin typeface="Livvic"/>
                        </a:rPr>
                        <a:t>Team Member(3)</a:t>
                      </a:r>
                      <a:endParaRPr lang="en-US" sz="1100"/>
                    </a:p>
                  </a:txBody>
                  <a:tcPr marL="190500" marR="190500" marT="190500" marB="190500" anchor="ctr">
                    <a:lnL w="0" cap="flat" cmpd="sng" algn="ctr">
                      <a:solidFill>
                        <a:srgbClr val="FFD699"/>
                      </a:solidFill>
                      <a:prstDash val="solid"/>
                      <a:round/>
                      <a:headEnd type="none" w="med" len="med"/>
                      <a:tailEnd type="none" w="med" len="med"/>
                    </a:lnL>
                    <a:lnR w="0" cap="flat" cmpd="sng" algn="ctr">
                      <a:solidFill>
                        <a:srgbClr val="FFD699"/>
                      </a:solidFill>
                      <a:prstDash val="solid"/>
                      <a:round/>
                      <a:headEnd type="none" w="med" len="med"/>
                      <a:tailEnd type="none" w="med" len="med"/>
                    </a:lnR>
                    <a:lnT w="0" cap="flat" cmpd="sng" algn="ctr">
                      <a:solidFill>
                        <a:srgbClr val="FFD699"/>
                      </a:solidFill>
                      <a:prstDash val="solid"/>
                      <a:round/>
                      <a:headEnd type="none" w="med" len="med"/>
                      <a:tailEnd type="none" w="med" len="med"/>
                    </a:lnT>
                    <a:lnB w="0" cap="flat" cmpd="sng" algn="ctr">
                      <a:solidFill>
                        <a:srgbClr val="FFD699"/>
                      </a:solidFill>
                      <a:prstDash val="solid"/>
                      <a:round/>
                      <a:headEnd type="none" w="med" len="med"/>
                      <a:tailEnd type="none" w="med" len="med"/>
                    </a:lnB>
                    <a:solidFill>
                      <a:srgbClr val="FFF4E3"/>
                    </a:solidFill>
                  </a:tcPr>
                </a:tc>
                <a:extLst>
                  <a:ext uri="{0D108BD9-81ED-4DB2-BD59-A6C34878D82A}">
                    <a16:rowId xmlns:a16="http://schemas.microsoft.com/office/drawing/2014/main" val="10002"/>
                  </a:ext>
                </a:extLst>
              </a:tr>
              <a:tr h="1304514">
                <a:tc>
                  <a:txBody>
                    <a:bodyPr/>
                    <a:lstStyle/>
                    <a:p>
                      <a:pPr algn="ctr">
                        <a:lnSpc>
                          <a:spcPts val="2799"/>
                        </a:lnSpc>
                        <a:defRPr/>
                      </a:pPr>
                      <a:r>
                        <a:rPr lang="en-US" sz="1999">
                          <a:solidFill>
                            <a:srgbClr val="000000"/>
                          </a:solidFill>
                          <a:latin typeface="Livvic"/>
                        </a:rPr>
                        <a:t>NAME</a:t>
                      </a:r>
                      <a:endParaRPr lang="en-US" sz="1100"/>
                    </a:p>
                  </a:txBody>
                  <a:tcPr marL="190500" marR="190500" marT="190500" marB="190500" anchor="ctr">
                    <a:lnL w="0" cap="flat" cmpd="sng" algn="ctr">
                      <a:solidFill>
                        <a:srgbClr val="FFD699"/>
                      </a:solidFill>
                      <a:prstDash val="solid"/>
                      <a:round/>
                      <a:headEnd type="none" w="med" len="med"/>
                      <a:tailEnd type="none" w="med" len="med"/>
                    </a:lnL>
                    <a:lnR w="0" cap="flat" cmpd="sng" algn="ctr">
                      <a:solidFill>
                        <a:srgbClr val="FFD699"/>
                      </a:solidFill>
                      <a:prstDash val="solid"/>
                      <a:round/>
                      <a:headEnd type="none" w="med" len="med"/>
                      <a:tailEnd type="none" w="med" len="med"/>
                    </a:lnR>
                    <a:lnT w="0" cap="flat" cmpd="sng" algn="ctr">
                      <a:solidFill>
                        <a:srgbClr val="FFD699"/>
                      </a:solidFill>
                      <a:prstDash val="solid"/>
                      <a:round/>
                      <a:headEnd type="none" w="med" len="med"/>
                      <a:tailEnd type="none" w="med" len="med"/>
                    </a:lnT>
                    <a:lnB w="0" cap="flat" cmpd="sng" algn="ctr">
                      <a:solidFill>
                        <a:srgbClr val="FFD699"/>
                      </a:solidFill>
                      <a:prstDash val="solid"/>
                      <a:round/>
                      <a:headEnd type="none" w="med" len="med"/>
                      <a:tailEnd type="none" w="med" len="med"/>
                    </a:lnB>
                    <a:solidFill>
                      <a:srgbClr val="FFEBCD"/>
                    </a:solidFill>
                  </a:tcPr>
                </a:tc>
                <a:tc>
                  <a:txBody>
                    <a:bodyPr/>
                    <a:lstStyle/>
                    <a:p>
                      <a:pPr algn="ctr">
                        <a:lnSpc>
                          <a:spcPts val="3079"/>
                        </a:lnSpc>
                        <a:defRPr/>
                      </a:pPr>
                      <a:r>
                        <a:rPr lang="en-US" sz="2199">
                          <a:solidFill>
                            <a:srgbClr val="000000"/>
                          </a:solidFill>
                          <a:latin typeface="Livvic"/>
                        </a:rPr>
                        <a:t>Shubh Sardana</a:t>
                      </a:r>
                      <a:endParaRPr lang="en-US" sz="1100"/>
                    </a:p>
                  </a:txBody>
                  <a:tcPr marL="190500" marR="190500" marT="190500" marB="190500" anchor="ctr">
                    <a:lnL w="0" cap="flat" cmpd="sng" algn="ctr">
                      <a:solidFill>
                        <a:srgbClr val="FFD699"/>
                      </a:solidFill>
                      <a:prstDash val="solid"/>
                      <a:round/>
                      <a:headEnd type="none" w="med" len="med"/>
                      <a:tailEnd type="none" w="med" len="med"/>
                    </a:lnL>
                    <a:lnR w="0" cap="flat" cmpd="sng" algn="ctr">
                      <a:solidFill>
                        <a:srgbClr val="FFD699"/>
                      </a:solidFill>
                      <a:prstDash val="solid"/>
                      <a:round/>
                      <a:headEnd type="none" w="med" len="med"/>
                      <a:tailEnd type="none" w="med" len="med"/>
                    </a:lnR>
                    <a:lnT w="0" cap="flat" cmpd="sng" algn="ctr">
                      <a:solidFill>
                        <a:srgbClr val="FFD699"/>
                      </a:solidFill>
                      <a:prstDash val="solid"/>
                      <a:round/>
                      <a:headEnd type="none" w="med" len="med"/>
                      <a:tailEnd type="none" w="med" len="med"/>
                    </a:lnT>
                    <a:lnB w="0" cap="flat" cmpd="sng" algn="ctr">
                      <a:solidFill>
                        <a:srgbClr val="FFD699"/>
                      </a:solidFill>
                      <a:prstDash val="solid"/>
                      <a:round/>
                      <a:headEnd type="none" w="med" len="med"/>
                      <a:tailEnd type="none" w="med" len="med"/>
                    </a:lnB>
                    <a:solidFill>
                      <a:srgbClr val="FFF4E3"/>
                    </a:solidFill>
                  </a:tcPr>
                </a:tc>
                <a:tc>
                  <a:txBody>
                    <a:bodyPr/>
                    <a:lstStyle/>
                    <a:p>
                      <a:pPr algn="ctr">
                        <a:lnSpc>
                          <a:spcPts val="3359"/>
                        </a:lnSpc>
                        <a:defRPr/>
                      </a:pPr>
                      <a:r>
                        <a:rPr lang="en-US" sz="2399">
                          <a:solidFill>
                            <a:srgbClr val="000000"/>
                          </a:solidFill>
                          <a:latin typeface="Livvic"/>
                        </a:rPr>
                        <a:t>Aditya Singh</a:t>
                      </a:r>
                      <a:endParaRPr lang="en-US" sz="1100"/>
                    </a:p>
                  </a:txBody>
                  <a:tcPr marL="190500" marR="190500" marT="190500" marB="190500" anchor="ctr">
                    <a:lnL w="0" cap="flat" cmpd="sng" algn="ctr">
                      <a:solidFill>
                        <a:srgbClr val="FFD699"/>
                      </a:solidFill>
                      <a:prstDash val="solid"/>
                      <a:round/>
                      <a:headEnd type="none" w="med" len="med"/>
                      <a:tailEnd type="none" w="med" len="med"/>
                    </a:lnL>
                    <a:lnR w="0" cap="flat" cmpd="sng" algn="ctr">
                      <a:solidFill>
                        <a:srgbClr val="FFD699"/>
                      </a:solidFill>
                      <a:prstDash val="solid"/>
                      <a:round/>
                      <a:headEnd type="none" w="med" len="med"/>
                      <a:tailEnd type="none" w="med" len="med"/>
                    </a:lnR>
                    <a:lnT w="0" cap="flat" cmpd="sng" algn="ctr">
                      <a:solidFill>
                        <a:srgbClr val="FFD699"/>
                      </a:solidFill>
                      <a:prstDash val="solid"/>
                      <a:round/>
                      <a:headEnd type="none" w="med" len="med"/>
                      <a:tailEnd type="none" w="med" len="med"/>
                    </a:lnT>
                    <a:lnB w="0" cap="flat" cmpd="sng" algn="ctr">
                      <a:solidFill>
                        <a:srgbClr val="FFD699"/>
                      </a:solidFill>
                      <a:prstDash val="solid"/>
                      <a:round/>
                      <a:headEnd type="none" w="med" len="med"/>
                      <a:tailEnd type="none" w="med" len="med"/>
                    </a:lnB>
                    <a:solidFill>
                      <a:srgbClr val="FFF4E3"/>
                    </a:solidFill>
                  </a:tcPr>
                </a:tc>
                <a:tc>
                  <a:txBody>
                    <a:bodyPr/>
                    <a:lstStyle/>
                    <a:p>
                      <a:pPr algn="ctr">
                        <a:lnSpc>
                          <a:spcPts val="3359"/>
                        </a:lnSpc>
                        <a:defRPr/>
                      </a:pPr>
                      <a:r>
                        <a:rPr lang="en-US" sz="2399">
                          <a:solidFill>
                            <a:srgbClr val="000000"/>
                          </a:solidFill>
                          <a:latin typeface="Livvic"/>
                        </a:rPr>
                        <a:t>Ayush Gupta</a:t>
                      </a:r>
                      <a:endParaRPr lang="en-US" sz="1100"/>
                    </a:p>
                  </a:txBody>
                  <a:tcPr marL="190500" marR="190500" marT="190500" marB="190500" anchor="ctr">
                    <a:lnL w="0" cap="flat" cmpd="sng" algn="ctr">
                      <a:solidFill>
                        <a:srgbClr val="FFD699"/>
                      </a:solidFill>
                      <a:prstDash val="solid"/>
                      <a:round/>
                      <a:headEnd type="none" w="med" len="med"/>
                      <a:tailEnd type="none" w="med" len="med"/>
                    </a:lnL>
                    <a:lnR w="0" cap="flat" cmpd="sng" algn="ctr">
                      <a:solidFill>
                        <a:srgbClr val="FFD699"/>
                      </a:solidFill>
                      <a:prstDash val="solid"/>
                      <a:round/>
                      <a:headEnd type="none" w="med" len="med"/>
                      <a:tailEnd type="none" w="med" len="med"/>
                    </a:lnR>
                    <a:lnT w="0" cap="flat" cmpd="sng" algn="ctr">
                      <a:solidFill>
                        <a:srgbClr val="FFD699"/>
                      </a:solidFill>
                      <a:prstDash val="solid"/>
                      <a:round/>
                      <a:headEnd type="none" w="med" len="med"/>
                      <a:tailEnd type="none" w="med" len="med"/>
                    </a:lnT>
                    <a:lnB w="0" cap="flat" cmpd="sng" algn="ctr">
                      <a:solidFill>
                        <a:srgbClr val="FFD699"/>
                      </a:solidFill>
                      <a:prstDash val="solid"/>
                      <a:round/>
                      <a:headEnd type="none" w="med" len="med"/>
                      <a:tailEnd type="none" w="med" len="med"/>
                    </a:lnB>
                    <a:solidFill>
                      <a:srgbClr val="FFF4E3"/>
                    </a:solidFill>
                  </a:tcPr>
                </a:tc>
                <a:extLst>
                  <a:ext uri="{0D108BD9-81ED-4DB2-BD59-A6C34878D82A}">
                    <a16:rowId xmlns:a16="http://schemas.microsoft.com/office/drawing/2014/main" val="10003"/>
                  </a:ext>
                </a:extLst>
              </a:tr>
              <a:tr h="1304514">
                <a:tc>
                  <a:txBody>
                    <a:bodyPr/>
                    <a:lstStyle/>
                    <a:p>
                      <a:pPr algn="ctr">
                        <a:lnSpc>
                          <a:spcPts val="2799"/>
                        </a:lnSpc>
                        <a:defRPr/>
                      </a:pPr>
                      <a:r>
                        <a:rPr lang="en-US" sz="1999">
                          <a:solidFill>
                            <a:srgbClr val="000000"/>
                          </a:solidFill>
                          <a:latin typeface="Livvic"/>
                        </a:rPr>
                        <a:t>BATCH</a:t>
                      </a:r>
                      <a:endParaRPr lang="en-US" sz="1100"/>
                    </a:p>
                  </a:txBody>
                  <a:tcPr marL="190500" marR="190500" marT="190500" marB="190500" anchor="ctr">
                    <a:lnL w="0" cap="flat" cmpd="sng" algn="ctr">
                      <a:solidFill>
                        <a:srgbClr val="FFD699"/>
                      </a:solidFill>
                      <a:prstDash val="solid"/>
                      <a:round/>
                      <a:headEnd type="none" w="med" len="med"/>
                      <a:tailEnd type="none" w="med" len="med"/>
                    </a:lnL>
                    <a:lnR w="0" cap="flat" cmpd="sng" algn="ctr">
                      <a:solidFill>
                        <a:srgbClr val="FFD699"/>
                      </a:solidFill>
                      <a:prstDash val="solid"/>
                      <a:round/>
                      <a:headEnd type="none" w="med" len="med"/>
                      <a:tailEnd type="none" w="med" len="med"/>
                    </a:lnR>
                    <a:lnT w="0" cap="flat" cmpd="sng" algn="ctr">
                      <a:solidFill>
                        <a:srgbClr val="FFD699"/>
                      </a:solidFill>
                      <a:prstDash val="solid"/>
                      <a:round/>
                      <a:headEnd type="none" w="med" len="med"/>
                      <a:tailEnd type="none" w="med" len="med"/>
                    </a:lnT>
                    <a:lnB w="0" cap="flat" cmpd="sng" algn="ctr">
                      <a:solidFill>
                        <a:srgbClr val="FFD699"/>
                      </a:solidFill>
                      <a:prstDash val="solid"/>
                      <a:round/>
                      <a:headEnd type="none" w="med" len="med"/>
                      <a:tailEnd type="none" w="med" len="med"/>
                    </a:lnB>
                    <a:solidFill>
                      <a:srgbClr val="FFEBCD"/>
                    </a:solidFill>
                  </a:tcPr>
                </a:tc>
                <a:tc gridSpan="3">
                  <a:txBody>
                    <a:bodyPr/>
                    <a:lstStyle/>
                    <a:p>
                      <a:pPr algn="ctr">
                        <a:lnSpc>
                          <a:spcPts val="3919"/>
                        </a:lnSpc>
                        <a:defRPr/>
                      </a:pPr>
                      <a:r>
                        <a:rPr lang="en-US" sz="2799">
                          <a:solidFill>
                            <a:srgbClr val="000000"/>
                          </a:solidFill>
                          <a:latin typeface="Livvic"/>
                        </a:rPr>
                        <a:t>2025</a:t>
                      </a:r>
                      <a:endParaRPr lang="en-US" sz="1100"/>
                    </a:p>
                  </a:txBody>
                  <a:tcPr marL="190500" marR="190500" marT="190500" marB="190500" anchor="ctr">
                    <a:lnL w="0" cap="flat" cmpd="sng" algn="ctr">
                      <a:solidFill>
                        <a:srgbClr val="FFD699"/>
                      </a:solidFill>
                      <a:prstDash val="solid"/>
                      <a:round/>
                      <a:headEnd type="none" w="med" len="med"/>
                      <a:tailEnd type="none" w="med" len="med"/>
                    </a:lnL>
                    <a:lnR w="0" cap="flat" cmpd="sng" algn="ctr">
                      <a:solidFill>
                        <a:srgbClr val="FFD699"/>
                      </a:solidFill>
                      <a:prstDash val="solid"/>
                      <a:round/>
                      <a:headEnd type="none" w="med" len="med"/>
                      <a:tailEnd type="none" w="med" len="med"/>
                    </a:lnR>
                    <a:lnT w="0" cap="flat" cmpd="sng" algn="ctr">
                      <a:solidFill>
                        <a:srgbClr val="FFD699"/>
                      </a:solidFill>
                      <a:prstDash val="solid"/>
                      <a:round/>
                      <a:headEnd type="none" w="med" len="med"/>
                      <a:tailEnd type="none" w="med" len="med"/>
                    </a:lnT>
                    <a:lnB w="0" cap="flat" cmpd="sng" algn="ctr">
                      <a:solidFill>
                        <a:srgbClr val="FFD699"/>
                      </a:solidFill>
                      <a:prstDash val="solid"/>
                      <a:round/>
                      <a:headEnd type="none" w="med" len="med"/>
                      <a:tailEnd type="none" w="med" len="med"/>
                    </a:lnB>
                    <a:solidFill>
                      <a:srgbClr val="FFF4E3"/>
                    </a:solidFill>
                  </a:tcPr>
                </a:tc>
                <a:tc hMerge="1">
                  <a:txBody>
                    <a:bodyPr/>
                    <a:lstStyle/>
                    <a:p>
                      <a:pPr algn="ctr">
                        <a:lnSpc>
                          <a:spcPts val="3919"/>
                        </a:lnSpc>
                        <a:defRPr/>
                      </a:pPr>
                      <a:r>
                        <a:rPr lang="en-US" sz="2799">
                          <a:solidFill>
                            <a:srgbClr val="000000"/>
                          </a:solidFill>
                          <a:latin typeface="Livvic"/>
                        </a:rPr>
                        <a:t>2025</a:t>
                      </a:r>
                      <a:endParaRPr lang="en-US" sz="1100"/>
                    </a:p>
                  </a:txBody>
                  <a:tcPr marL="190500" marR="190500" marT="190500" marB="190500" anchor="ctr">
                    <a:lnL w="0" cap="flat" cmpd="sng" algn="ctr">
                      <a:solidFill>
                        <a:srgbClr val="FFD699"/>
                      </a:solidFill>
                      <a:prstDash val="solid"/>
                      <a:round/>
                      <a:headEnd type="none" w="med" len="med"/>
                      <a:tailEnd type="none" w="med" len="med"/>
                    </a:lnL>
                    <a:lnR w="0" cap="flat" cmpd="sng" algn="ctr">
                      <a:solidFill>
                        <a:srgbClr val="FFD699"/>
                      </a:solidFill>
                      <a:prstDash val="solid"/>
                      <a:round/>
                      <a:headEnd type="none" w="med" len="med"/>
                      <a:tailEnd type="none" w="med" len="med"/>
                    </a:lnR>
                    <a:lnT w="0" cap="flat" cmpd="sng" algn="ctr">
                      <a:solidFill>
                        <a:srgbClr val="FFD699"/>
                      </a:solidFill>
                      <a:prstDash val="solid"/>
                      <a:round/>
                      <a:headEnd type="none" w="med" len="med"/>
                      <a:tailEnd type="none" w="med" len="med"/>
                    </a:lnT>
                    <a:lnB w="0" cap="flat" cmpd="sng" algn="ctr">
                      <a:solidFill>
                        <a:srgbClr val="FFD699"/>
                      </a:solidFill>
                      <a:prstDash val="solid"/>
                      <a:round/>
                      <a:headEnd type="none" w="med" len="med"/>
                      <a:tailEnd type="none" w="med" len="med"/>
                    </a:lnB>
                    <a:solidFill>
                      <a:srgbClr val="FFF4E3"/>
                    </a:solidFill>
                  </a:tcPr>
                </a:tc>
                <a:tc hMerge="1">
                  <a:txBody>
                    <a:bodyPr/>
                    <a:lstStyle/>
                    <a:p>
                      <a:pPr algn="ctr">
                        <a:lnSpc>
                          <a:spcPts val="3919"/>
                        </a:lnSpc>
                        <a:defRPr/>
                      </a:pPr>
                      <a:r>
                        <a:rPr lang="en-US" sz="2799">
                          <a:solidFill>
                            <a:srgbClr val="000000"/>
                          </a:solidFill>
                          <a:latin typeface="Livvic"/>
                        </a:rPr>
                        <a:t>2025</a:t>
                      </a:r>
                      <a:endParaRPr lang="en-US" sz="1100"/>
                    </a:p>
                  </a:txBody>
                  <a:tcPr marL="190500" marR="190500" marT="190500" marB="190500" anchor="ctr">
                    <a:lnL w="0" cap="flat" cmpd="sng" algn="ctr">
                      <a:solidFill>
                        <a:srgbClr val="FFD699"/>
                      </a:solidFill>
                      <a:prstDash val="solid"/>
                      <a:round/>
                      <a:headEnd type="none" w="med" len="med"/>
                      <a:tailEnd type="none" w="med" len="med"/>
                    </a:lnL>
                    <a:lnR w="0" cap="flat" cmpd="sng" algn="ctr">
                      <a:solidFill>
                        <a:srgbClr val="FFD699"/>
                      </a:solidFill>
                      <a:prstDash val="solid"/>
                      <a:round/>
                      <a:headEnd type="none" w="med" len="med"/>
                      <a:tailEnd type="none" w="med" len="med"/>
                    </a:lnR>
                    <a:lnT w="0" cap="flat" cmpd="sng" algn="ctr">
                      <a:solidFill>
                        <a:srgbClr val="FFD699"/>
                      </a:solidFill>
                      <a:prstDash val="solid"/>
                      <a:round/>
                      <a:headEnd type="none" w="med" len="med"/>
                      <a:tailEnd type="none" w="med" len="med"/>
                    </a:lnT>
                    <a:lnB w="0" cap="flat" cmpd="sng" algn="ctr">
                      <a:solidFill>
                        <a:srgbClr val="FFD699"/>
                      </a:solidFill>
                      <a:prstDash val="solid"/>
                      <a:round/>
                      <a:headEnd type="none" w="med" len="med"/>
                      <a:tailEnd type="none" w="med" len="med"/>
                    </a:lnB>
                    <a:solidFill>
                      <a:srgbClr val="FFF4E3"/>
                    </a:solidFill>
                  </a:tcPr>
                </a:tc>
                <a:extLst>
                  <a:ext uri="{0D108BD9-81ED-4DB2-BD59-A6C34878D82A}">
                    <a16:rowId xmlns:a16="http://schemas.microsoft.com/office/drawing/2014/main" val="10004"/>
                  </a:ext>
                </a:extLst>
              </a:tr>
            </a:tbl>
          </a:graphicData>
        </a:graphic>
      </p:graphicFrame>
      <p:sp>
        <p:nvSpPr>
          <p:cNvPr id="3" name="TextBox 3"/>
          <p:cNvSpPr txBox="1"/>
          <p:nvPr/>
        </p:nvSpPr>
        <p:spPr>
          <a:xfrm>
            <a:off x="3033860" y="1171575"/>
            <a:ext cx="5876480" cy="965962"/>
          </a:xfrm>
          <a:prstGeom prst="rect">
            <a:avLst/>
          </a:prstGeom>
        </p:spPr>
        <p:txBody>
          <a:bodyPr lIns="0" tIns="0" rIns="0" bIns="0" rtlCol="0" anchor="t">
            <a:spAutoFit/>
          </a:bodyPr>
          <a:lstStyle/>
          <a:p>
            <a:pPr algn="ctr">
              <a:lnSpc>
                <a:spcPts val="7280"/>
              </a:lnSpc>
            </a:pPr>
            <a:r>
              <a:rPr lang="en-US" sz="7280">
                <a:solidFill>
                  <a:srgbClr val="FFDF2B"/>
                </a:solidFill>
                <a:latin typeface="Libre Franklin Heavy"/>
              </a:rPr>
              <a:t>MEMBERS</a:t>
            </a:r>
          </a:p>
        </p:txBody>
      </p:sp>
      <p:sp>
        <p:nvSpPr>
          <p:cNvPr id="4" name="TextBox 4"/>
          <p:cNvSpPr txBox="1"/>
          <p:nvPr/>
        </p:nvSpPr>
        <p:spPr>
          <a:xfrm>
            <a:off x="5075595" y="152400"/>
            <a:ext cx="6714612" cy="974589"/>
          </a:xfrm>
          <a:prstGeom prst="rect">
            <a:avLst/>
          </a:prstGeom>
        </p:spPr>
        <p:txBody>
          <a:bodyPr lIns="0" tIns="0" rIns="0" bIns="0" rtlCol="0" anchor="t">
            <a:spAutoFit/>
          </a:bodyPr>
          <a:lstStyle/>
          <a:p>
            <a:pPr algn="ctr">
              <a:lnSpc>
                <a:spcPts val="7396"/>
              </a:lnSpc>
            </a:pPr>
            <a:r>
              <a:rPr lang="en-US" sz="7396">
                <a:solidFill>
                  <a:srgbClr val="FFDF2B"/>
                </a:solidFill>
                <a:latin typeface="Libre Franklin Heavy"/>
              </a:rPr>
              <a:t>TEAM</a:t>
            </a:r>
          </a:p>
        </p:txBody>
      </p:sp>
      <p:sp>
        <p:nvSpPr>
          <p:cNvPr id="5" name="TextBox 5"/>
          <p:cNvSpPr txBox="1"/>
          <p:nvPr/>
        </p:nvSpPr>
        <p:spPr>
          <a:xfrm>
            <a:off x="9144000" y="1170526"/>
            <a:ext cx="4617830" cy="967011"/>
          </a:xfrm>
          <a:prstGeom prst="rect">
            <a:avLst/>
          </a:prstGeom>
        </p:spPr>
        <p:txBody>
          <a:bodyPr lIns="0" tIns="0" rIns="0" bIns="0" rtlCol="0" anchor="t">
            <a:spAutoFit/>
          </a:bodyPr>
          <a:lstStyle/>
          <a:p>
            <a:pPr algn="ctr">
              <a:lnSpc>
                <a:spcPts val="7283"/>
              </a:lnSpc>
            </a:pPr>
            <a:r>
              <a:rPr lang="en-US" sz="7283">
                <a:solidFill>
                  <a:srgbClr val="FFDF2B"/>
                </a:solidFill>
                <a:latin typeface="Libre Franklin Heavy"/>
              </a:rPr>
              <a:t>DETAILS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sp>
        <p:nvSpPr>
          <p:cNvPr id="2" name="Freeform 2"/>
          <p:cNvSpPr/>
          <p:nvPr/>
        </p:nvSpPr>
        <p:spPr>
          <a:xfrm>
            <a:off x="746944" y="3144527"/>
            <a:ext cx="8277029" cy="3165964"/>
          </a:xfrm>
          <a:custGeom>
            <a:avLst/>
            <a:gdLst/>
            <a:ahLst/>
            <a:cxnLst/>
            <a:rect l="l" t="t" r="r" b="b"/>
            <a:pathLst>
              <a:path w="8277029" h="3165964">
                <a:moveTo>
                  <a:pt x="0" y="0"/>
                </a:moveTo>
                <a:lnTo>
                  <a:pt x="8277030" y="0"/>
                </a:lnTo>
                <a:lnTo>
                  <a:pt x="8277030" y="3165964"/>
                </a:lnTo>
                <a:lnTo>
                  <a:pt x="0" y="3165964"/>
                </a:lnTo>
                <a:lnTo>
                  <a:pt x="0" y="0"/>
                </a:lnTo>
                <a:close/>
              </a:path>
            </a:pathLst>
          </a:custGeom>
          <a:blipFill>
            <a:blip r:embed="rId2"/>
            <a:stretch>
              <a:fillRect/>
            </a:stretch>
          </a:blipFill>
        </p:spPr>
      </p:sp>
      <p:sp>
        <p:nvSpPr>
          <p:cNvPr id="3" name="Freeform 3"/>
          <p:cNvSpPr/>
          <p:nvPr/>
        </p:nvSpPr>
        <p:spPr>
          <a:xfrm rot="1522072">
            <a:off x="16031481" y="217925"/>
            <a:ext cx="2455638" cy="2512161"/>
          </a:xfrm>
          <a:custGeom>
            <a:avLst/>
            <a:gdLst/>
            <a:ahLst/>
            <a:cxnLst/>
            <a:rect l="l" t="t" r="r" b="b"/>
            <a:pathLst>
              <a:path w="2455638" h="2512161">
                <a:moveTo>
                  <a:pt x="0" y="0"/>
                </a:moveTo>
                <a:lnTo>
                  <a:pt x="2455638" y="0"/>
                </a:lnTo>
                <a:lnTo>
                  <a:pt x="2455638" y="2512161"/>
                </a:lnTo>
                <a:lnTo>
                  <a:pt x="0" y="2512161"/>
                </a:lnTo>
                <a:lnTo>
                  <a:pt x="0" y="0"/>
                </a:lnTo>
                <a:close/>
              </a:path>
            </a:pathLst>
          </a:custGeom>
          <a:blipFill>
            <a:blip r:embed="rId3"/>
            <a:stretch>
              <a:fillRect/>
            </a:stretch>
          </a:blipFill>
        </p:spPr>
      </p:sp>
      <p:sp>
        <p:nvSpPr>
          <p:cNvPr id="4" name="Freeform 4"/>
          <p:cNvSpPr/>
          <p:nvPr/>
        </p:nvSpPr>
        <p:spPr>
          <a:xfrm>
            <a:off x="746944" y="6577191"/>
            <a:ext cx="8277029" cy="3165964"/>
          </a:xfrm>
          <a:custGeom>
            <a:avLst/>
            <a:gdLst/>
            <a:ahLst/>
            <a:cxnLst/>
            <a:rect l="l" t="t" r="r" b="b"/>
            <a:pathLst>
              <a:path w="8277029" h="3165964">
                <a:moveTo>
                  <a:pt x="0" y="0"/>
                </a:moveTo>
                <a:lnTo>
                  <a:pt x="8277030" y="0"/>
                </a:lnTo>
                <a:lnTo>
                  <a:pt x="8277030" y="3165963"/>
                </a:lnTo>
                <a:lnTo>
                  <a:pt x="0" y="3165963"/>
                </a:lnTo>
                <a:lnTo>
                  <a:pt x="0" y="0"/>
                </a:lnTo>
                <a:close/>
              </a:path>
            </a:pathLst>
          </a:custGeom>
          <a:blipFill>
            <a:blip r:embed="rId2"/>
            <a:stretch>
              <a:fillRect/>
            </a:stretch>
          </a:blipFill>
        </p:spPr>
      </p:sp>
      <p:sp>
        <p:nvSpPr>
          <p:cNvPr id="5" name="Freeform 5"/>
          <p:cNvSpPr/>
          <p:nvPr/>
        </p:nvSpPr>
        <p:spPr>
          <a:xfrm>
            <a:off x="9264026" y="3135002"/>
            <a:ext cx="8277029" cy="3165964"/>
          </a:xfrm>
          <a:custGeom>
            <a:avLst/>
            <a:gdLst/>
            <a:ahLst/>
            <a:cxnLst/>
            <a:rect l="l" t="t" r="r" b="b"/>
            <a:pathLst>
              <a:path w="8277029" h="3165964">
                <a:moveTo>
                  <a:pt x="0" y="0"/>
                </a:moveTo>
                <a:lnTo>
                  <a:pt x="8277030" y="0"/>
                </a:lnTo>
                <a:lnTo>
                  <a:pt x="8277030" y="3165964"/>
                </a:lnTo>
                <a:lnTo>
                  <a:pt x="0" y="3165964"/>
                </a:lnTo>
                <a:lnTo>
                  <a:pt x="0" y="0"/>
                </a:lnTo>
                <a:close/>
              </a:path>
            </a:pathLst>
          </a:custGeom>
          <a:blipFill>
            <a:blip r:embed="rId2"/>
            <a:stretch>
              <a:fillRect/>
            </a:stretch>
          </a:blipFill>
        </p:spPr>
      </p:sp>
      <p:sp>
        <p:nvSpPr>
          <p:cNvPr id="6" name="Freeform 6"/>
          <p:cNvSpPr/>
          <p:nvPr/>
        </p:nvSpPr>
        <p:spPr>
          <a:xfrm>
            <a:off x="9264026" y="6567666"/>
            <a:ext cx="8277029" cy="3165964"/>
          </a:xfrm>
          <a:custGeom>
            <a:avLst/>
            <a:gdLst/>
            <a:ahLst/>
            <a:cxnLst/>
            <a:rect l="l" t="t" r="r" b="b"/>
            <a:pathLst>
              <a:path w="8277029" h="3165964">
                <a:moveTo>
                  <a:pt x="0" y="0"/>
                </a:moveTo>
                <a:lnTo>
                  <a:pt x="8277030" y="0"/>
                </a:lnTo>
                <a:lnTo>
                  <a:pt x="8277030" y="3165963"/>
                </a:lnTo>
                <a:lnTo>
                  <a:pt x="0" y="3165963"/>
                </a:lnTo>
                <a:lnTo>
                  <a:pt x="0" y="0"/>
                </a:lnTo>
                <a:close/>
              </a:path>
            </a:pathLst>
          </a:custGeom>
          <a:blipFill>
            <a:blip r:embed="rId2"/>
            <a:stretch>
              <a:fillRect/>
            </a:stretch>
          </a:blipFill>
        </p:spPr>
      </p:sp>
      <p:sp>
        <p:nvSpPr>
          <p:cNvPr id="7" name="Freeform 7"/>
          <p:cNvSpPr/>
          <p:nvPr/>
        </p:nvSpPr>
        <p:spPr>
          <a:xfrm>
            <a:off x="206621" y="517019"/>
            <a:ext cx="2433740" cy="2406360"/>
          </a:xfrm>
          <a:custGeom>
            <a:avLst/>
            <a:gdLst/>
            <a:ahLst/>
            <a:cxnLst/>
            <a:rect l="l" t="t" r="r" b="b"/>
            <a:pathLst>
              <a:path w="2433740" h="2406360">
                <a:moveTo>
                  <a:pt x="0" y="0"/>
                </a:moveTo>
                <a:lnTo>
                  <a:pt x="2433740" y="0"/>
                </a:lnTo>
                <a:lnTo>
                  <a:pt x="2433740" y="2406360"/>
                </a:lnTo>
                <a:lnTo>
                  <a:pt x="0" y="2406360"/>
                </a:lnTo>
                <a:lnTo>
                  <a:pt x="0" y="0"/>
                </a:lnTo>
                <a:close/>
              </a:path>
            </a:pathLst>
          </a:custGeom>
          <a:blipFill>
            <a:blip r:embed="rId4"/>
            <a:stretch>
              <a:fillRect/>
            </a:stretch>
          </a:blipFill>
        </p:spPr>
      </p:sp>
      <p:sp>
        <p:nvSpPr>
          <p:cNvPr id="8" name="TextBox 8"/>
          <p:cNvSpPr txBox="1"/>
          <p:nvPr/>
        </p:nvSpPr>
        <p:spPr>
          <a:xfrm>
            <a:off x="2455638" y="895947"/>
            <a:ext cx="13376725" cy="1600880"/>
          </a:xfrm>
          <a:prstGeom prst="rect">
            <a:avLst/>
          </a:prstGeom>
        </p:spPr>
        <p:txBody>
          <a:bodyPr lIns="0" tIns="0" rIns="0" bIns="0" rtlCol="0" anchor="t">
            <a:spAutoFit/>
          </a:bodyPr>
          <a:lstStyle/>
          <a:p>
            <a:pPr algn="ctr">
              <a:lnSpc>
                <a:spcPts val="6310"/>
              </a:lnSpc>
            </a:pPr>
            <a:r>
              <a:rPr lang="en-US" sz="4854" u="sng">
                <a:solidFill>
                  <a:srgbClr val="FFDF2B"/>
                </a:solidFill>
                <a:latin typeface="Neue Einstellung Bold"/>
              </a:rPr>
              <a:t>RECOMMENDING PRODUCTS BASED ON USER'S PAST PURCHASE HISTORY</a:t>
            </a:r>
          </a:p>
        </p:txBody>
      </p:sp>
      <p:sp>
        <p:nvSpPr>
          <p:cNvPr id="9" name="TextBox 9"/>
          <p:cNvSpPr txBox="1"/>
          <p:nvPr/>
        </p:nvSpPr>
        <p:spPr>
          <a:xfrm>
            <a:off x="1498576" y="3141396"/>
            <a:ext cx="6857157" cy="512337"/>
          </a:xfrm>
          <a:prstGeom prst="rect">
            <a:avLst/>
          </a:prstGeom>
        </p:spPr>
        <p:txBody>
          <a:bodyPr wrap="square" lIns="0" tIns="0" rIns="0" bIns="0" rtlCol="0" anchor="t">
            <a:spAutoFit/>
          </a:bodyPr>
          <a:lstStyle/>
          <a:p>
            <a:pPr algn="ctr">
              <a:lnSpc>
                <a:spcPts val="4207"/>
              </a:lnSpc>
            </a:pPr>
            <a:r>
              <a:rPr lang="en-US" sz="3005" dirty="0">
                <a:solidFill>
                  <a:srgbClr val="141414"/>
                </a:solidFill>
                <a:latin typeface="Livvic Semi-Bold"/>
              </a:rPr>
              <a:t>1.Addressing Repetitive Purchases</a:t>
            </a:r>
          </a:p>
        </p:txBody>
      </p:sp>
      <p:sp>
        <p:nvSpPr>
          <p:cNvPr id="10" name="TextBox 10"/>
          <p:cNvSpPr txBox="1"/>
          <p:nvPr/>
        </p:nvSpPr>
        <p:spPr>
          <a:xfrm>
            <a:off x="1646067" y="3721414"/>
            <a:ext cx="6484154" cy="2332699"/>
          </a:xfrm>
          <a:prstGeom prst="rect">
            <a:avLst/>
          </a:prstGeom>
        </p:spPr>
        <p:txBody>
          <a:bodyPr lIns="0" tIns="0" rIns="0" bIns="0" rtlCol="0" anchor="t">
            <a:spAutoFit/>
          </a:bodyPr>
          <a:lstStyle/>
          <a:p>
            <a:pPr marL="558415" lvl="1" indent="-279207" algn="ctr">
              <a:lnSpc>
                <a:spcPts val="3621"/>
              </a:lnSpc>
              <a:buFont typeface="Arial"/>
              <a:buChar char="•"/>
            </a:pPr>
            <a:r>
              <a:rPr lang="en-US" sz="2586">
                <a:solidFill>
                  <a:srgbClr val="141414"/>
                </a:solidFill>
                <a:latin typeface="Livvic"/>
              </a:rPr>
              <a:t>Why This Use Case?</a:t>
            </a:r>
          </a:p>
          <a:p>
            <a:pPr marL="944113" lvl="2" indent="-314704">
              <a:lnSpc>
                <a:spcPts val="3061"/>
              </a:lnSpc>
              <a:spcBef>
                <a:spcPct val="0"/>
              </a:spcBef>
              <a:buFont typeface="Arial"/>
              <a:buChar char="⚬"/>
            </a:pPr>
            <a:r>
              <a:rPr lang="en-US" sz="2186">
                <a:solidFill>
                  <a:srgbClr val="141414"/>
                </a:solidFill>
                <a:latin typeface="Livvic"/>
              </a:rPr>
              <a:t>Us</a:t>
            </a:r>
            <a:r>
              <a:rPr lang="en-US" sz="2186" u="none">
                <a:solidFill>
                  <a:srgbClr val="141414"/>
                </a:solidFill>
                <a:latin typeface="Livvic"/>
              </a:rPr>
              <a:t>ers often exhibit consistent fashion preferences, leading to repetitive purchases.</a:t>
            </a:r>
          </a:p>
          <a:p>
            <a:pPr marL="944113" lvl="2" indent="-314704">
              <a:lnSpc>
                <a:spcPts val="3061"/>
              </a:lnSpc>
              <a:spcBef>
                <a:spcPct val="0"/>
              </a:spcBef>
              <a:buFont typeface="Arial"/>
              <a:buChar char="⚬"/>
            </a:pPr>
            <a:r>
              <a:rPr lang="en-US" sz="2186" u="none">
                <a:solidFill>
                  <a:srgbClr val="141414"/>
                </a:solidFill>
                <a:latin typeface="Livvic"/>
              </a:rPr>
              <a:t>By leveraging past purchase history, we can cater to users' known preferences.</a:t>
            </a:r>
          </a:p>
          <a:p>
            <a:pPr algn="ctr">
              <a:lnSpc>
                <a:spcPts val="2781"/>
              </a:lnSpc>
              <a:spcBef>
                <a:spcPct val="0"/>
              </a:spcBef>
            </a:pPr>
            <a:endParaRPr lang="en-US" sz="2186" u="none">
              <a:solidFill>
                <a:srgbClr val="141414"/>
              </a:solidFill>
              <a:latin typeface="Livvic"/>
            </a:endParaRPr>
          </a:p>
        </p:txBody>
      </p:sp>
      <p:sp>
        <p:nvSpPr>
          <p:cNvPr id="11" name="TextBox 11"/>
          <p:cNvSpPr txBox="1"/>
          <p:nvPr/>
        </p:nvSpPr>
        <p:spPr>
          <a:xfrm>
            <a:off x="971690" y="6593404"/>
            <a:ext cx="7702989" cy="1043867"/>
          </a:xfrm>
          <a:prstGeom prst="rect">
            <a:avLst/>
          </a:prstGeom>
        </p:spPr>
        <p:txBody>
          <a:bodyPr lIns="0" tIns="0" rIns="0" bIns="0" rtlCol="0" anchor="t">
            <a:spAutoFit/>
          </a:bodyPr>
          <a:lstStyle/>
          <a:p>
            <a:pPr algn="ctr">
              <a:lnSpc>
                <a:spcPts val="4207"/>
              </a:lnSpc>
            </a:pPr>
            <a:r>
              <a:rPr lang="en-US" sz="3005">
                <a:solidFill>
                  <a:srgbClr val="141414"/>
                </a:solidFill>
                <a:latin typeface="Livvic Semi-Bold"/>
              </a:rPr>
              <a:t>3. Solution Approach and Algorithm Choice</a:t>
            </a:r>
          </a:p>
        </p:txBody>
      </p:sp>
      <p:sp>
        <p:nvSpPr>
          <p:cNvPr id="12" name="TextBox 12"/>
          <p:cNvSpPr txBox="1"/>
          <p:nvPr/>
        </p:nvSpPr>
        <p:spPr>
          <a:xfrm>
            <a:off x="1308566" y="7288225"/>
            <a:ext cx="7029238" cy="2245966"/>
          </a:xfrm>
          <a:prstGeom prst="rect">
            <a:avLst/>
          </a:prstGeom>
        </p:spPr>
        <p:txBody>
          <a:bodyPr lIns="0" tIns="0" rIns="0" bIns="0" rtlCol="0" anchor="t">
            <a:spAutoFit/>
          </a:bodyPr>
          <a:lstStyle/>
          <a:p>
            <a:pPr algn="ctr">
              <a:lnSpc>
                <a:spcPts val="3009"/>
              </a:lnSpc>
            </a:pPr>
            <a:endParaRPr/>
          </a:p>
          <a:p>
            <a:pPr marL="464045" lvl="1" indent="-232023" algn="ctr">
              <a:lnSpc>
                <a:spcPts val="3009"/>
              </a:lnSpc>
              <a:buFont typeface="Arial"/>
              <a:buChar char="•"/>
            </a:pPr>
            <a:r>
              <a:rPr lang="en-US" sz="2149">
                <a:solidFill>
                  <a:srgbClr val="141414"/>
                </a:solidFill>
                <a:latin typeface="Livvic"/>
              </a:rPr>
              <a:t>C</a:t>
            </a:r>
            <a:r>
              <a:rPr lang="en-US" sz="2149" u="none">
                <a:solidFill>
                  <a:srgbClr val="141414"/>
                </a:solidFill>
                <a:latin typeface="Livvic"/>
              </a:rPr>
              <a:t>oncluded that forming associations between products was crucial for capturing user preferences.</a:t>
            </a:r>
          </a:p>
          <a:p>
            <a:pPr marL="464045" lvl="1" indent="-232023" algn="ctr">
              <a:lnSpc>
                <a:spcPts val="3009"/>
              </a:lnSpc>
              <a:spcBef>
                <a:spcPct val="0"/>
              </a:spcBef>
              <a:buFont typeface="Arial"/>
              <a:buChar char="•"/>
            </a:pPr>
            <a:r>
              <a:rPr lang="en-US" sz="2149" u="none">
                <a:solidFill>
                  <a:srgbClr val="141414"/>
                </a:solidFill>
                <a:latin typeface="Livvic"/>
              </a:rPr>
              <a:t>Chose Apriori due to its simplicity and effectiveness in capturing frequent itemsets.</a:t>
            </a:r>
          </a:p>
          <a:p>
            <a:pPr algn="ctr">
              <a:lnSpc>
                <a:spcPts val="3009"/>
              </a:lnSpc>
              <a:spcBef>
                <a:spcPct val="0"/>
              </a:spcBef>
            </a:pPr>
            <a:endParaRPr lang="en-US" sz="2149" u="none">
              <a:solidFill>
                <a:srgbClr val="141414"/>
              </a:solidFill>
              <a:latin typeface="Livvic"/>
            </a:endParaRPr>
          </a:p>
        </p:txBody>
      </p:sp>
      <p:sp>
        <p:nvSpPr>
          <p:cNvPr id="13" name="TextBox 13"/>
          <p:cNvSpPr txBox="1"/>
          <p:nvPr/>
        </p:nvSpPr>
        <p:spPr>
          <a:xfrm>
            <a:off x="10075470" y="3270519"/>
            <a:ext cx="6832749" cy="512337"/>
          </a:xfrm>
          <a:prstGeom prst="rect">
            <a:avLst/>
          </a:prstGeom>
        </p:spPr>
        <p:txBody>
          <a:bodyPr lIns="0" tIns="0" rIns="0" bIns="0" rtlCol="0" anchor="t">
            <a:spAutoFit/>
          </a:bodyPr>
          <a:lstStyle/>
          <a:p>
            <a:pPr algn="ctr">
              <a:lnSpc>
                <a:spcPts val="4207"/>
              </a:lnSpc>
            </a:pPr>
            <a:r>
              <a:rPr lang="en-US" sz="3005">
                <a:solidFill>
                  <a:srgbClr val="141414"/>
                </a:solidFill>
                <a:latin typeface="Livvic Semi-Bold"/>
              </a:rPr>
              <a:t>2. Transaction Handling Assumptions</a:t>
            </a:r>
          </a:p>
        </p:txBody>
      </p:sp>
      <p:sp>
        <p:nvSpPr>
          <p:cNvPr id="14" name="TextBox 14"/>
          <p:cNvSpPr txBox="1"/>
          <p:nvPr/>
        </p:nvSpPr>
        <p:spPr>
          <a:xfrm>
            <a:off x="10422859" y="3849673"/>
            <a:ext cx="6149491" cy="2204440"/>
          </a:xfrm>
          <a:prstGeom prst="rect">
            <a:avLst/>
          </a:prstGeom>
        </p:spPr>
        <p:txBody>
          <a:bodyPr lIns="0" tIns="0" rIns="0" bIns="0" rtlCol="0" anchor="t">
            <a:spAutoFit/>
          </a:bodyPr>
          <a:lstStyle/>
          <a:p>
            <a:pPr algn="ctr">
              <a:lnSpc>
                <a:spcPts val="2965"/>
              </a:lnSpc>
            </a:pPr>
            <a:r>
              <a:rPr lang="en-US" sz="2118">
                <a:solidFill>
                  <a:srgbClr val="141414"/>
                </a:solidFill>
                <a:latin typeface="Livvic"/>
              </a:rPr>
              <a:t>Assumptions Made:</a:t>
            </a:r>
          </a:p>
          <a:p>
            <a:pPr marL="457290" lvl="1" indent="-228645" algn="ctr">
              <a:lnSpc>
                <a:spcPts val="2965"/>
              </a:lnSpc>
              <a:buFont typeface="Arial"/>
              <a:buChar char="•"/>
            </a:pPr>
            <a:r>
              <a:rPr lang="en-US" sz="2118">
                <a:solidFill>
                  <a:srgbClr val="141414"/>
                </a:solidFill>
                <a:latin typeface="Livvic"/>
              </a:rPr>
              <a:t>Assumed that users may r</a:t>
            </a:r>
            <a:r>
              <a:rPr lang="en-US" sz="2118" u="none">
                <a:solidFill>
                  <a:srgbClr val="141414"/>
                </a:solidFill>
                <a:latin typeface="Livvic"/>
              </a:rPr>
              <a:t>epeat transactions for the same items.</a:t>
            </a:r>
          </a:p>
          <a:p>
            <a:pPr marL="457290" lvl="1" indent="-228645" algn="ctr">
              <a:lnSpc>
                <a:spcPts val="2965"/>
              </a:lnSpc>
              <a:spcBef>
                <a:spcPct val="0"/>
              </a:spcBef>
              <a:buFont typeface="Arial"/>
              <a:buChar char="•"/>
            </a:pPr>
            <a:r>
              <a:rPr lang="en-US" sz="2118" u="none">
                <a:solidFill>
                  <a:srgbClr val="141414"/>
                </a:solidFill>
                <a:latin typeface="Livvic"/>
              </a:rPr>
              <a:t>Considered that previous identical transactions might be removed from the dataset.</a:t>
            </a:r>
          </a:p>
          <a:p>
            <a:pPr algn="ctr">
              <a:lnSpc>
                <a:spcPts val="2965"/>
              </a:lnSpc>
              <a:spcBef>
                <a:spcPct val="0"/>
              </a:spcBef>
            </a:pPr>
            <a:endParaRPr lang="en-US" sz="2118" u="none">
              <a:solidFill>
                <a:srgbClr val="141414"/>
              </a:solidFill>
              <a:latin typeface="Livvic"/>
            </a:endParaRPr>
          </a:p>
        </p:txBody>
      </p:sp>
      <p:sp>
        <p:nvSpPr>
          <p:cNvPr id="15" name="TextBox 15"/>
          <p:cNvSpPr txBox="1"/>
          <p:nvPr/>
        </p:nvSpPr>
        <p:spPr>
          <a:xfrm>
            <a:off x="9879056" y="6735249"/>
            <a:ext cx="7029163" cy="512337"/>
          </a:xfrm>
          <a:prstGeom prst="rect">
            <a:avLst/>
          </a:prstGeom>
        </p:spPr>
        <p:txBody>
          <a:bodyPr wrap="square" lIns="0" tIns="0" rIns="0" bIns="0" rtlCol="0" anchor="t">
            <a:spAutoFit/>
          </a:bodyPr>
          <a:lstStyle/>
          <a:p>
            <a:pPr algn="ctr">
              <a:lnSpc>
                <a:spcPts val="4207"/>
              </a:lnSpc>
            </a:pPr>
            <a:r>
              <a:rPr lang="en-US" sz="3005" dirty="0">
                <a:solidFill>
                  <a:srgbClr val="141414"/>
                </a:solidFill>
                <a:latin typeface="Livvic Semi-Bold"/>
              </a:rPr>
              <a:t>4. Validating Algorithm Performance</a:t>
            </a:r>
          </a:p>
        </p:txBody>
      </p:sp>
      <p:sp>
        <p:nvSpPr>
          <p:cNvPr id="16" name="TextBox 16"/>
          <p:cNvSpPr txBox="1"/>
          <p:nvPr/>
        </p:nvSpPr>
        <p:spPr>
          <a:xfrm>
            <a:off x="10288647" y="7166985"/>
            <a:ext cx="6417915" cy="2789809"/>
          </a:xfrm>
          <a:prstGeom prst="rect">
            <a:avLst/>
          </a:prstGeom>
        </p:spPr>
        <p:txBody>
          <a:bodyPr lIns="0" tIns="0" rIns="0" bIns="0" rtlCol="0" anchor="t">
            <a:spAutoFit/>
          </a:bodyPr>
          <a:lstStyle/>
          <a:p>
            <a:pPr marL="494412" lvl="1" indent="-247206" algn="ctr">
              <a:lnSpc>
                <a:spcPts val="3206"/>
              </a:lnSpc>
              <a:buFont typeface="Arial"/>
              <a:buChar char="•"/>
            </a:pPr>
            <a:r>
              <a:rPr lang="en-US" sz="2290">
                <a:solidFill>
                  <a:srgbClr val="141414"/>
                </a:solidFill>
                <a:latin typeface="Livvic"/>
              </a:rPr>
              <a:t>Conducted experiments to compare Apriori with oth</a:t>
            </a:r>
            <a:r>
              <a:rPr lang="en-US" sz="2290" u="none">
                <a:solidFill>
                  <a:srgbClr val="141414"/>
                </a:solidFill>
                <a:latin typeface="Livvic"/>
              </a:rPr>
              <a:t>er algorithms.</a:t>
            </a:r>
          </a:p>
          <a:p>
            <a:pPr marL="494412" lvl="1" indent="-247206" algn="ctr">
              <a:lnSpc>
                <a:spcPts val="3206"/>
              </a:lnSpc>
              <a:buFont typeface="Arial"/>
              <a:buChar char="•"/>
            </a:pPr>
            <a:r>
              <a:rPr lang="en-US" sz="2290" u="none">
                <a:solidFill>
                  <a:srgbClr val="141414"/>
                </a:solidFill>
                <a:latin typeface="Livvic"/>
              </a:rPr>
              <a:t>Evaluated performance metrics such as execution time and association accuracy.</a:t>
            </a:r>
          </a:p>
          <a:p>
            <a:pPr marL="494412" lvl="1" indent="-247206" algn="ctr">
              <a:lnSpc>
                <a:spcPts val="3206"/>
              </a:lnSpc>
              <a:spcBef>
                <a:spcPct val="0"/>
              </a:spcBef>
              <a:buFont typeface="Arial"/>
              <a:buChar char="•"/>
            </a:pPr>
            <a:r>
              <a:rPr lang="en-US" sz="2290" u="none">
                <a:solidFill>
                  <a:srgbClr val="141414"/>
                </a:solidFill>
                <a:latin typeface="Livvic"/>
              </a:rPr>
              <a:t>Apriori demonstrated satisfactory results for our small-moderate-sized dataset.</a:t>
            </a:r>
          </a:p>
          <a:p>
            <a:pPr algn="ctr">
              <a:lnSpc>
                <a:spcPts val="3206"/>
              </a:lnSpc>
              <a:spcBef>
                <a:spcPct val="0"/>
              </a:spcBef>
            </a:pPr>
            <a:endParaRPr lang="en-US" sz="2290" u="none">
              <a:solidFill>
                <a:srgbClr val="141414"/>
              </a:solidFill>
              <a:latin typeface="Livvic"/>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2" name="Picture 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rcRect t="10187" b="13775"/>
          <a:stretch>
            <a:fillRect/>
          </a:stretch>
        </p:blipFill>
        <p:spPr>
          <a:xfrm>
            <a:off x="2949348" y="867455"/>
            <a:ext cx="12605657" cy="7188654"/>
          </a:xfrm>
          <a:prstGeom prst="rect">
            <a:avLst/>
          </a:prstGeom>
        </p:spPr>
      </p:pic>
    </p:spTree>
  </p:cSld>
  <p:clrMapOvr>
    <a:masterClrMapping/>
  </p:clrMapOvr>
  <p:timing>
    <p:tnLst>
      <p:par>
        <p:cTn id="1" dur="indefinite" restart="never" nodeType="tmRoot">
          <p:childTnLst>
            <p:video>
              <p:cMediaNode vol="100000">
                <p:cTn id="2" fill="hold" display="0">
                  <p:stCondLst>
                    <p:cond delay="indefinite"/>
                  </p:stCondLst>
                </p:cTn>
                <p:tgtEl>
                  <p:spTgt spid="2"/>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sp>
        <p:nvSpPr>
          <p:cNvPr id="2" name="Freeform 2"/>
          <p:cNvSpPr/>
          <p:nvPr/>
        </p:nvSpPr>
        <p:spPr>
          <a:xfrm>
            <a:off x="746944" y="3144527"/>
            <a:ext cx="8277029" cy="3165964"/>
          </a:xfrm>
          <a:custGeom>
            <a:avLst/>
            <a:gdLst/>
            <a:ahLst/>
            <a:cxnLst/>
            <a:rect l="l" t="t" r="r" b="b"/>
            <a:pathLst>
              <a:path w="8277029" h="3165964">
                <a:moveTo>
                  <a:pt x="0" y="0"/>
                </a:moveTo>
                <a:lnTo>
                  <a:pt x="8277030" y="0"/>
                </a:lnTo>
                <a:lnTo>
                  <a:pt x="8277030" y="3165964"/>
                </a:lnTo>
                <a:lnTo>
                  <a:pt x="0" y="3165964"/>
                </a:lnTo>
                <a:lnTo>
                  <a:pt x="0" y="0"/>
                </a:lnTo>
                <a:close/>
              </a:path>
            </a:pathLst>
          </a:custGeom>
          <a:blipFill>
            <a:blip r:embed="rId2"/>
            <a:stretch>
              <a:fillRect/>
            </a:stretch>
          </a:blipFill>
        </p:spPr>
      </p:sp>
      <p:sp>
        <p:nvSpPr>
          <p:cNvPr id="3" name="Freeform 3"/>
          <p:cNvSpPr/>
          <p:nvPr/>
        </p:nvSpPr>
        <p:spPr>
          <a:xfrm rot="1522072">
            <a:off x="16031481" y="217925"/>
            <a:ext cx="2455638" cy="2512161"/>
          </a:xfrm>
          <a:custGeom>
            <a:avLst/>
            <a:gdLst/>
            <a:ahLst/>
            <a:cxnLst/>
            <a:rect l="l" t="t" r="r" b="b"/>
            <a:pathLst>
              <a:path w="2455638" h="2512161">
                <a:moveTo>
                  <a:pt x="0" y="0"/>
                </a:moveTo>
                <a:lnTo>
                  <a:pt x="2455638" y="0"/>
                </a:lnTo>
                <a:lnTo>
                  <a:pt x="2455638" y="2512161"/>
                </a:lnTo>
                <a:lnTo>
                  <a:pt x="0" y="2512161"/>
                </a:lnTo>
                <a:lnTo>
                  <a:pt x="0" y="0"/>
                </a:lnTo>
                <a:close/>
              </a:path>
            </a:pathLst>
          </a:custGeom>
          <a:blipFill>
            <a:blip r:embed="rId3"/>
            <a:stretch>
              <a:fillRect/>
            </a:stretch>
          </a:blipFill>
        </p:spPr>
      </p:sp>
      <p:sp>
        <p:nvSpPr>
          <p:cNvPr id="4" name="Freeform 4"/>
          <p:cNvSpPr/>
          <p:nvPr/>
        </p:nvSpPr>
        <p:spPr>
          <a:xfrm>
            <a:off x="746944" y="6577191"/>
            <a:ext cx="8277029" cy="3165964"/>
          </a:xfrm>
          <a:custGeom>
            <a:avLst/>
            <a:gdLst/>
            <a:ahLst/>
            <a:cxnLst/>
            <a:rect l="l" t="t" r="r" b="b"/>
            <a:pathLst>
              <a:path w="8277029" h="3165964">
                <a:moveTo>
                  <a:pt x="0" y="0"/>
                </a:moveTo>
                <a:lnTo>
                  <a:pt x="8277030" y="0"/>
                </a:lnTo>
                <a:lnTo>
                  <a:pt x="8277030" y="3165963"/>
                </a:lnTo>
                <a:lnTo>
                  <a:pt x="0" y="3165963"/>
                </a:lnTo>
                <a:lnTo>
                  <a:pt x="0" y="0"/>
                </a:lnTo>
                <a:close/>
              </a:path>
            </a:pathLst>
          </a:custGeom>
          <a:blipFill>
            <a:blip r:embed="rId2"/>
            <a:stretch>
              <a:fillRect/>
            </a:stretch>
          </a:blipFill>
        </p:spPr>
      </p:sp>
      <p:sp>
        <p:nvSpPr>
          <p:cNvPr id="5" name="Freeform 5"/>
          <p:cNvSpPr/>
          <p:nvPr/>
        </p:nvSpPr>
        <p:spPr>
          <a:xfrm>
            <a:off x="9264026" y="3135002"/>
            <a:ext cx="8277029" cy="3165964"/>
          </a:xfrm>
          <a:custGeom>
            <a:avLst/>
            <a:gdLst/>
            <a:ahLst/>
            <a:cxnLst/>
            <a:rect l="l" t="t" r="r" b="b"/>
            <a:pathLst>
              <a:path w="8277029" h="3165964">
                <a:moveTo>
                  <a:pt x="0" y="0"/>
                </a:moveTo>
                <a:lnTo>
                  <a:pt x="8277030" y="0"/>
                </a:lnTo>
                <a:lnTo>
                  <a:pt x="8277030" y="3165964"/>
                </a:lnTo>
                <a:lnTo>
                  <a:pt x="0" y="3165964"/>
                </a:lnTo>
                <a:lnTo>
                  <a:pt x="0" y="0"/>
                </a:lnTo>
                <a:close/>
              </a:path>
            </a:pathLst>
          </a:custGeom>
          <a:blipFill>
            <a:blip r:embed="rId2"/>
            <a:stretch>
              <a:fillRect/>
            </a:stretch>
          </a:blipFill>
        </p:spPr>
      </p:sp>
      <p:sp>
        <p:nvSpPr>
          <p:cNvPr id="6" name="Freeform 6"/>
          <p:cNvSpPr/>
          <p:nvPr/>
        </p:nvSpPr>
        <p:spPr>
          <a:xfrm>
            <a:off x="9264026" y="6567666"/>
            <a:ext cx="8277029" cy="3165964"/>
          </a:xfrm>
          <a:custGeom>
            <a:avLst/>
            <a:gdLst/>
            <a:ahLst/>
            <a:cxnLst/>
            <a:rect l="l" t="t" r="r" b="b"/>
            <a:pathLst>
              <a:path w="8277029" h="3165964">
                <a:moveTo>
                  <a:pt x="0" y="0"/>
                </a:moveTo>
                <a:lnTo>
                  <a:pt x="8277030" y="0"/>
                </a:lnTo>
                <a:lnTo>
                  <a:pt x="8277030" y="3165963"/>
                </a:lnTo>
                <a:lnTo>
                  <a:pt x="0" y="3165963"/>
                </a:lnTo>
                <a:lnTo>
                  <a:pt x="0" y="0"/>
                </a:lnTo>
                <a:close/>
              </a:path>
            </a:pathLst>
          </a:custGeom>
          <a:blipFill>
            <a:blip r:embed="rId2"/>
            <a:stretch>
              <a:fillRect/>
            </a:stretch>
          </a:blipFill>
        </p:spPr>
      </p:sp>
      <p:sp>
        <p:nvSpPr>
          <p:cNvPr id="7" name="Freeform 7"/>
          <p:cNvSpPr/>
          <p:nvPr/>
        </p:nvSpPr>
        <p:spPr>
          <a:xfrm>
            <a:off x="206621" y="517019"/>
            <a:ext cx="2433740" cy="2406360"/>
          </a:xfrm>
          <a:custGeom>
            <a:avLst/>
            <a:gdLst/>
            <a:ahLst/>
            <a:cxnLst/>
            <a:rect l="l" t="t" r="r" b="b"/>
            <a:pathLst>
              <a:path w="2433740" h="2406360">
                <a:moveTo>
                  <a:pt x="0" y="0"/>
                </a:moveTo>
                <a:lnTo>
                  <a:pt x="2433740" y="0"/>
                </a:lnTo>
                <a:lnTo>
                  <a:pt x="2433740" y="2406360"/>
                </a:lnTo>
                <a:lnTo>
                  <a:pt x="0" y="2406360"/>
                </a:lnTo>
                <a:lnTo>
                  <a:pt x="0" y="0"/>
                </a:lnTo>
                <a:close/>
              </a:path>
            </a:pathLst>
          </a:custGeom>
          <a:blipFill>
            <a:blip r:embed="rId4"/>
            <a:stretch>
              <a:fillRect/>
            </a:stretch>
          </a:blipFill>
        </p:spPr>
      </p:sp>
      <p:sp>
        <p:nvSpPr>
          <p:cNvPr id="8" name="TextBox 8"/>
          <p:cNvSpPr txBox="1"/>
          <p:nvPr/>
        </p:nvSpPr>
        <p:spPr>
          <a:xfrm>
            <a:off x="2455638" y="898424"/>
            <a:ext cx="13376725" cy="1595926"/>
          </a:xfrm>
          <a:prstGeom prst="rect">
            <a:avLst/>
          </a:prstGeom>
        </p:spPr>
        <p:txBody>
          <a:bodyPr lIns="0" tIns="0" rIns="0" bIns="0" rtlCol="0" anchor="t">
            <a:spAutoFit/>
          </a:bodyPr>
          <a:lstStyle/>
          <a:p>
            <a:pPr algn="ctr">
              <a:lnSpc>
                <a:spcPts val="6310"/>
              </a:lnSpc>
            </a:pPr>
            <a:r>
              <a:rPr lang="en-US" sz="4854" u="sng">
                <a:solidFill>
                  <a:srgbClr val="FFDF2B"/>
                </a:solidFill>
                <a:latin typeface="Neue Einstellung Bold"/>
              </a:rPr>
              <a:t>RECOMMENDING PRODUCTS BASED ON RATINGS FROM OTHER SIMILAR USERS</a:t>
            </a:r>
          </a:p>
        </p:txBody>
      </p:sp>
      <p:sp>
        <p:nvSpPr>
          <p:cNvPr id="9" name="TextBox 9"/>
          <p:cNvSpPr txBox="1"/>
          <p:nvPr/>
        </p:nvSpPr>
        <p:spPr>
          <a:xfrm>
            <a:off x="2258784" y="3212662"/>
            <a:ext cx="6108168" cy="512337"/>
          </a:xfrm>
          <a:prstGeom prst="rect">
            <a:avLst/>
          </a:prstGeom>
        </p:spPr>
        <p:txBody>
          <a:bodyPr wrap="square" lIns="0" tIns="0" rIns="0" bIns="0" rtlCol="0" anchor="t">
            <a:spAutoFit/>
          </a:bodyPr>
          <a:lstStyle/>
          <a:p>
            <a:pPr algn="ctr">
              <a:lnSpc>
                <a:spcPts val="4207"/>
              </a:lnSpc>
            </a:pPr>
            <a:r>
              <a:rPr lang="en-US" sz="3005" dirty="0">
                <a:solidFill>
                  <a:srgbClr val="141414"/>
                </a:solidFill>
                <a:latin typeface="Livvic Semi-Bold"/>
              </a:rPr>
              <a:t>1. Leveraging User Similarity:</a:t>
            </a:r>
          </a:p>
        </p:txBody>
      </p:sp>
      <p:sp>
        <p:nvSpPr>
          <p:cNvPr id="10" name="TextBox 10"/>
          <p:cNvSpPr txBox="1"/>
          <p:nvPr/>
        </p:nvSpPr>
        <p:spPr>
          <a:xfrm>
            <a:off x="1233378" y="3792309"/>
            <a:ext cx="7016601" cy="2036217"/>
          </a:xfrm>
          <a:prstGeom prst="rect">
            <a:avLst/>
          </a:prstGeom>
        </p:spPr>
        <p:txBody>
          <a:bodyPr lIns="0" tIns="0" rIns="0" bIns="0" rtlCol="0" anchor="t">
            <a:spAutoFit/>
          </a:bodyPr>
          <a:lstStyle/>
          <a:p>
            <a:pPr marL="503909" lvl="1" indent="-251954" algn="ctr">
              <a:lnSpc>
                <a:spcPts val="3267"/>
              </a:lnSpc>
              <a:buFont typeface="Arial"/>
              <a:buChar char="•"/>
            </a:pPr>
            <a:r>
              <a:rPr lang="en-US" sz="2333">
                <a:solidFill>
                  <a:srgbClr val="141414"/>
                </a:solidFill>
                <a:latin typeface="Livvic"/>
              </a:rPr>
              <a:t>Why This Use Case?</a:t>
            </a:r>
          </a:p>
          <a:p>
            <a:pPr marL="1007818" lvl="2" indent="-335939" algn="ctr">
              <a:lnSpc>
                <a:spcPts val="3267"/>
              </a:lnSpc>
              <a:buFont typeface="Arial"/>
              <a:buChar char="⚬"/>
            </a:pPr>
            <a:r>
              <a:rPr lang="en-US" sz="2333">
                <a:solidFill>
                  <a:srgbClr val="141414"/>
                </a:solidFill>
                <a:latin typeface="Livvic"/>
              </a:rPr>
              <a:t>Us</a:t>
            </a:r>
            <a:r>
              <a:rPr lang="en-US" sz="2333" u="none">
                <a:solidFill>
                  <a:srgbClr val="141414"/>
                </a:solidFill>
                <a:latin typeface="Livvic"/>
              </a:rPr>
              <a:t>ers from the same region often share similar clothing and fashion patterns.</a:t>
            </a:r>
          </a:p>
          <a:p>
            <a:pPr marL="1007818" lvl="2" indent="-335939" algn="ctr">
              <a:lnSpc>
                <a:spcPts val="3267"/>
              </a:lnSpc>
              <a:spcBef>
                <a:spcPct val="0"/>
              </a:spcBef>
              <a:buFont typeface="Arial"/>
              <a:buChar char="⚬"/>
            </a:pPr>
            <a:r>
              <a:rPr lang="en-US" sz="2333" u="none">
                <a:solidFill>
                  <a:srgbClr val="141414"/>
                </a:solidFill>
                <a:latin typeface="Livvic"/>
              </a:rPr>
              <a:t>Recommending items based on similar users' preferences can lead to relevant suggestions.</a:t>
            </a:r>
          </a:p>
        </p:txBody>
      </p:sp>
      <p:sp>
        <p:nvSpPr>
          <p:cNvPr id="11" name="TextBox 11"/>
          <p:cNvSpPr txBox="1"/>
          <p:nvPr/>
        </p:nvSpPr>
        <p:spPr>
          <a:xfrm>
            <a:off x="1129615" y="6761860"/>
            <a:ext cx="7740034" cy="512337"/>
          </a:xfrm>
          <a:prstGeom prst="rect">
            <a:avLst/>
          </a:prstGeom>
        </p:spPr>
        <p:txBody>
          <a:bodyPr wrap="square" lIns="0" tIns="0" rIns="0" bIns="0" rtlCol="0" anchor="t">
            <a:spAutoFit/>
          </a:bodyPr>
          <a:lstStyle/>
          <a:p>
            <a:pPr algn="ctr">
              <a:lnSpc>
                <a:spcPts val="4207"/>
              </a:lnSpc>
            </a:pPr>
            <a:r>
              <a:rPr lang="en-US" sz="3005" dirty="0">
                <a:solidFill>
                  <a:srgbClr val="141414"/>
                </a:solidFill>
                <a:latin typeface="Livvic Semi-Bold"/>
              </a:rPr>
              <a:t>3. Validation through Experimentation:</a:t>
            </a:r>
          </a:p>
        </p:txBody>
      </p:sp>
      <p:sp>
        <p:nvSpPr>
          <p:cNvPr id="12" name="TextBox 12"/>
          <p:cNvSpPr txBox="1"/>
          <p:nvPr/>
        </p:nvSpPr>
        <p:spPr>
          <a:xfrm>
            <a:off x="887822" y="7349905"/>
            <a:ext cx="7995274" cy="2393250"/>
          </a:xfrm>
          <a:prstGeom prst="rect">
            <a:avLst/>
          </a:prstGeom>
        </p:spPr>
        <p:txBody>
          <a:bodyPr lIns="0" tIns="0" rIns="0" bIns="0" rtlCol="0" anchor="t">
            <a:spAutoFit/>
          </a:bodyPr>
          <a:lstStyle/>
          <a:p>
            <a:pPr marL="432845" lvl="1" indent="-216423" algn="ctr">
              <a:lnSpc>
                <a:spcPts val="2806"/>
              </a:lnSpc>
              <a:buFont typeface="Arial"/>
              <a:buChar char="•"/>
            </a:pPr>
            <a:r>
              <a:rPr lang="en-US" sz="2004">
                <a:solidFill>
                  <a:srgbClr val="141414"/>
                </a:solidFill>
                <a:latin typeface="Livvic"/>
              </a:rPr>
              <a:t>Conducted experiments to compare diff</a:t>
            </a:r>
            <a:r>
              <a:rPr lang="en-US" sz="2004" u="none">
                <a:solidFill>
                  <a:srgbClr val="141414"/>
                </a:solidFill>
                <a:latin typeface="Livvic"/>
              </a:rPr>
              <a:t>erent collaborative filtering methods.</a:t>
            </a:r>
          </a:p>
          <a:p>
            <a:pPr marL="432845" lvl="1" indent="-216423" algn="ctr">
              <a:lnSpc>
                <a:spcPts val="2806"/>
              </a:lnSpc>
              <a:buFont typeface="Arial"/>
              <a:buChar char="•"/>
            </a:pPr>
            <a:r>
              <a:rPr lang="en-US" sz="2004" u="none">
                <a:solidFill>
                  <a:srgbClr val="141414"/>
                </a:solidFill>
                <a:latin typeface="Livvic"/>
              </a:rPr>
              <a:t>Evaluated accuracy and performance of recommendation predictions.</a:t>
            </a:r>
          </a:p>
          <a:p>
            <a:pPr marL="432845" lvl="1" indent="-216423" algn="ctr">
              <a:lnSpc>
                <a:spcPts val="2806"/>
              </a:lnSpc>
              <a:spcBef>
                <a:spcPct val="0"/>
              </a:spcBef>
              <a:buFont typeface="Arial"/>
              <a:buChar char="•"/>
            </a:pPr>
            <a:r>
              <a:rPr lang="en-US" sz="2004" u="none">
                <a:solidFill>
                  <a:srgbClr val="141414"/>
                </a:solidFill>
                <a:latin typeface="Livvic"/>
              </a:rPr>
              <a:t>Memory-based Collaborative Filtering demonstrated superior results for our use case.</a:t>
            </a:r>
          </a:p>
          <a:p>
            <a:pPr algn="ctr">
              <a:lnSpc>
                <a:spcPts val="2103"/>
              </a:lnSpc>
              <a:spcBef>
                <a:spcPct val="0"/>
              </a:spcBef>
            </a:pPr>
            <a:endParaRPr lang="en-US" sz="2004" u="none">
              <a:solidFill>
                <a:srgbClr val="141414"/>
              </a:solidFill>
              <a:latin typeface="Livvic"/>
            </a:endParaRPr>
          </a:p>
        </p:txBody>
      </p:sp>
      <p:sp>
        <p:nvSpPr>
          <p:cNvPr id="13" name="TextBox 13"/>
          <p:cNvSpPr txBox="1"/>
          <p:nvPr/>
        </p:nvSpPr>
        <p:spPr>
          <a:xfrm>
            <a:off x="9875608" y="3313710"/>
            <a:ext cx="7053866" cy="512337"/>
          </a:xfrm>
          <a:prstGeom prst="rect">
            <a:avLst/>
          </a:prstGeom>
        </p:spPr>
        <p:txBody>
          <a:bodyPr lIns="0" tIns="0" rIns="0" bIns="0" rtlCol="0" anchor="t">
            <a:spAutoFit/>
          </a:bodyPr>
          <a:lstStyle/>
          <a:p>
            <a:pPr algn="ctr">
              <a:lnSpc>
                <a:spcPts val="4207"/>
              </a:lnSpc>
            </a:pPr>
            <a:r>
              <a:rPr lang="en-US" sz="3005">
                <a:solidFill>
                  <a:srgbClr val="141414"/>
                </a:solidFill>
                <a:latin typeface="Livvic Semi-Bold"/>
              </a:rPr>
              <a:t>2. Similarity Identification Assumptions</a:t>
            </a:r>
          </a:p>
        </p:txBody>
      </p:sp>
      <p:sp>
        <p:nvSpPr>
          <p:cNvPr id="14" name="TextBox 14"/>
          <p:cNvSpPr txBox="1"/>
          <p:nvPr/>
        </p:nvSpPr>
        <p:spPr>
          <a:xfrm>
            <a:off x="10288647" y="3847221"/>
            <a:ext cx="6383360" cy="2453745"/>
          </a:xfrm>
          <a:prstGeom prst="rect">
            <a:avLst/>
          </a:prstGeom>
        </p:spPr>
        <p:txBody>
          <a:bodyPr lIns="0" tIns="0" rIns="0" bIns="0" rtlCol="0" anchor="t">
            <a:spAutoFit/>
          </a:bodyPr>
          <a:lstStyle/>
          <a:p>
            <a:pPr marL="516010" lvl="1" indent="-258005" algn="ctr">
              <a:lnSpc>
                <a:spcPts val="3346"/>
              </a:lnSpc>
              <a:buFont typeface="Arial"/>
              <a:buChar char="•"/>
            </a:pPr>
            <a:r>
              <a:rPr lang="en-US" sz="2390">
                <a:solidFill>
                  <a:srgbClr val="141414"/>
                </a:solidFill>
                <a:latin typeface="Livvic"/>
              </a:rPr>
              <a:t>Assumed that us</a:t>
            </a:r>
            <a:r>
              <a:rPr lang="en-US" sz="2390" u="none">
                <a:solidFill>
                  <a:srgbClr val="141414"/>
                </a:solidFill>
                <a:latin typeface="Livvic"/>
              </a:rPr>
              <a:t>ers with similar purchasing behaviors share common preferences.</a:t>
            </a:r>
          </a:p>
          <a:p>
            <a:pPr marL="516010" lvl="1" indent="-258005" algn="ctr">
              <a:lnSpc>
                <a:spcPts val="3346"/>
              </a:lnSpc>
              <a:spcBef>
                <a:spcPct val="0"/>
              </a:spcBef>
              <a:buFont typeface="Arial"/>
              <a:buChar char="•"/>
            </a:pPr>
            <a:r>
              <a:rPr lang="en-US" sz="2390" u="none">
                <a:solidFill>
                  <a:srgbClr val="141414"/>
                </a:solidFill>
                <a:latin typeface="Livvic"/>
              </a:rPr>
              <a:t>Considered that users' ratings reflect their satisfaction with items.</a:t>
            </a:r>
          </a:p>
          <a:p>
            <a:pPr algn="ctr">
              <a:lnSpc>
                <a:spcPts val="2747"/>
              </a:lnSpc>
              <a:spcBef>
                <a:spcPct val="0"/>
              </a:spcBef>
            </a:pPr>
            <a:endParaRPr lang="en-US" sz="2390" u="none">
              <a:solidFill>
                <a:srgbClr val="141414"/>
              </a:solidFill>
              <a:latin typeface="Livvic"/>
            </a:endParaRPr>
          </a:p>
        </p:txBody>
      </p:sp>
      <p:sp>
        <p:nvSpPr>
          <p:cNvPr id="15" name="TextBox 15"/>
          <p:cNvSpPr txBox="1"/>
          <p:nvPr/>
        </p:nvSpPr>
        <p:spPr>
          <a:xfrm>
            <a:off x="9770527" y="6593404"/>
            <a:ext cx="7334606" cy="1043867"/>
          </a:xfrm>
          <a:prstGeom prst="rect">
            <a:avLst/>
          </a:prstGeom>
        </p:spPr>
        <p:txBody>
          <a:bodyPr lIns="0" tIns="0" rIns="0" bIns="0" rtlCol="0" anchor="t">
            <a:spAutoFit/>
          </a:bodyPr>
          <a:lstStyle/>
          <a:p>
            <a:pPr algn="ctr">
              <a:lnSpc>
                <a:spcPts val="4207"/>
              </a:lnSpc>
            </a:pPr>
            <a:r>
              <a:rPr lang="en-US" sz="3005" dirty="0">
                <a:solidFill>
                  <a:srgbClr val="141414"/>
                </a:solidFill>
                <a:latin typeface="Livvic Semi-Bold"/>
              </a:rPr>
              <a:t>4. Solution Approach and Algorithm Choice</a:t>
            </a:r>
          </a:p>
        </p:txBody>
      </p:sp>
      <p:sp>
        <p:nvSpPr>
          <p:cNvPr id="16" name="TextBox 16"/>
          <p:cNvSpPr txBox="1"/>
          <p:nvPr/>
        </p:nvSpPr>
        <p:spPr>
          <a:xfrm>
            <a:off x="10010640" y="7599171"/>
            <a:ext cx="7248660" cy="2134458"/>
          </a:xfrm>
          <a:prstGeom prst="rect">
            <a:avLst/>
          </a:prstGeom>
        </p:spPr>
        <p:txBody>
          <a:bodyPr lIns="0" tIns="0" rIns="0" bIns="0" rtlCol="0" anchor="t">
            <a:spAutoFit/>
          </a:bodyPr>
          <a:lstStyle/>
          <a:p>
            <a:pPr algn="ctr">
              <a:lnSpc>
                <a:spcPts val="2869"/>
              </a:lnSpc>
            </a:pPr>
            <a:r>
              <a:rPr lang="en-US" sz="2049">
                <a:solidFill>
                  <a:srgbClr val="141414"/>
                </a:solidFill>
                <a:latin typeface="Livvic"/>
              </a:rPr>
              <a:t>Utilizing Memory-based Collaborative Filtering:</a:t>
            </a:r>
          </a:p>
          <a:p>
            <a:pPr marL="442518" lvl="1" indent="-221259" algn="ctr">
              <a:lnSpc>
                <a:spcPts val="2869"/>
              </a:lnSpc>
              <a:buFont typeface="Arial"/>
              <a:buChar char="•"/>
            </a:pPr>
            <a:r>
              <a:rPr lang="en-US" sz="2049">
                <a:solidFill>
                  <a:srgbClr val="141414"/>
                </a:solidFill>
                <a:latin typeface="Livvic"/>
              </a:rPr>
              <a:t>Chos</a:t>
            </a:r>
            <a:r>
              <a:rPr lang="en-US" sz="2049" u="none">
                <a:solidFill>
                  <a:srgbClr val="141414"/>
                </a:solidFill>
                <a:latin typeface="Livvic"/>
              </a:rPr>
              <a:t>e Memory-based Collaborative Filtering with nearest neighbors algorithm.</a:t>
            </a:r>
          </a:p>
          <a:p>
            <a:pPr marL="442518" lvl="1" indent="-221259" algn="ctr">
              <a:lnSpc>
                <a:spcPts val="2869"/>
              </a:lnSpc>
              <a:spcBef>
                <a:spcPct val="0"/>
              </a:spcBef>
              <a:buFont typeface="Arial"/>
              <a:buChar char="•"/>
            </a:pPr>
            <a:r>
              <a:rPr lang="en-US" sz="2049" u="none">
                <a:solidFill>
                  <a:srgbClr val="141414"/>
                </a:solidFill>
                <a:latin typeface="Livvic"/>
              </a:rPr>
              <a:t>Nearest neighbors algorithm identifies users with similar trends using user rating data.</a:t>
            </a:r>
          </a:p>
          <a:p>
            <a:pPr algn="ctr">
              <a:lnSpc>
                <a:spcPts val="2869"/>
              </a:lnSpc>
              <a:spcBef>
                <a:spcPct val="0"/>
              </a:spcBef>
            </a:pPr>
            <a:endParaRPr lang="en-US" sz="2049" u="none">
              <a:solidFill>
                <a:srgbClr val="141414"/>
              </a:solidFill>
              <a:latin typeface="Livvic"/>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2" name="Picture 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rcRect t="14620" b="6500"/>
          <a:stretch>
            <a:fillRect/>
          </a:stretch>
        </p:blipFill>
        <p:spPr>
          <a:xfrm>
            <a:off x="3490100" y="753135"/>
            <a:ext cx="12612700" cy="7461546"/>
          </a:xfrm>
          <a:prstGeom prst="rect">
            <a:avLst/>
          </a:prstGeom>
        </p:spPr>
      </p:pic>
    </p:spTree>
  </p:cSld>
  <p:clrMapOvr>
    <a:masterClrMapping/>
  </p:clrMapOvr>
  <p:timing>
    <p:tnLst>
      <p:par>
        <p:cTn id="1" dur="indefinite" restart="never" nodeType="tmRoot">
          <p:childTnLst>
            <p:video>
              <p:cMediaNode vol="100000">
                <p:cTn id="2" fill="hold" display="0">
                  <p:stCondLst>
                    <p:cond delay="indefinite"/>
                  </p:stCondLst>
                </p:cTn>
                <p:tgtEl>
                  <p:spTgt spid="2"/>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sp>
        <p:nvSpPr>
          <p:cNvPr id="2" name="Freeform 2"/>
          <p:cNvSpPr/>
          <p:nvPr/>
        </p:nvSpPr>
        <p:spPr>
          <a:xfrm>
            <a:off x="746944" y="3144527"/>
            <a:ext cx="8277029" cy="3165964"/>
          </a:xfrm>
          <a:custGeom>
            <a:avLst/>
            <a:gdLst/>
            <a:ahLst/>
            <a:cxnLst/>
            <a:rect l="l" t="t" r="r" b="b"/>
            <a:pathLst>
              <a:path w="8277029" h="3165964">
                <a:moveTo>
                  <a:pt x="0" y="0"/>
                </a:moveTo>
                <a:lnTo>
                  <a:pt x="8277030" y="0"/>
                </a:lnTo>
                <a:lnTo>
                  <a:pt x="8277030" y="3165964"/>
                </a:lnTo>
                <a:lnTo>
                  <a:pt x="0" y="3165964"/>
                </a:lnTo>
                <a:lnTo>
                  <a:pt x="0" y="0"/>
                </a:lnTo>
                <a:close/>
              </a:path>
            </a:pathLst>
          </a:custGeom>
          <a:blipFill>
            <a:blip r:embed="rId2"/>
            <a:stretch>
              <a:fillRect/>
            </a:stretch>
          </a:blipFill>
        </p:spPr>
      </p:sp>
      <p:sp>
        <p:nvSpPr>
          <p:cNvPr id="3" name="Freeform 3"/>
          <p:cNvSpPr/>
          <p:nvPr/>
        </p:nvSpPr>
        <p:spPr>
          <a:xfrm rot="1522072">
            <a:off x="16031481" y="217925"/>
            <a:ext cx="2455638" cy="2512161"/>
          </a:xfrm>
          <a:custGeom>
            <a:avLst/>
            <a:gdLst/>
            <a:ahLst/>
            <a:cxnLst/>
            <a:rect l="l" t="t" r="r" b="b"/>
            <a:pathLst>
              <a:path w="2455638" h="2512161">
                <a:moveTo>
                  <a:pt x="0" y="0"/>
                </a:moveTo>
                <a:lnTo>
                  <a:pt x="2455638" y="0"/>
                </a:lnTo>
                <a:lnTo>
                  <a:pt x="2455638" y="2512161"/>
                </a:lnTo>
                <a:lnTo>
                  <a:pt x="0" y="2512161"/>
                </a:lnTo>
                <a:lnTo>
                  <a:pt x="0" y="0"/>
                </a:lnTo>
                <a:close/>
              </a:path>
            </a:pathLst>
          </a:custGeom>
          <a:blipFill>
            <a:blip r:embed="rId3"/>
            <a:stretch>
              <a:fillRect/>
            </a:stretch>
          </a:blipFill>
        </p:spPr>
      </p:sp>
      <p:sp>
        <p:nvSpPr>
          <p:cNvPr id="4" name="Freeform 4"/>
          <p:cNvSpPr/>
          <p:nvPr/>
        </p:nvSpPr>
        <p:spPr>
          <a:xfrm>
            <a:off x="746944" y="6577191"/>
            <a:ext cx="8277029" cy="3165964"/>
          </a:xfrm>
          <a:custGeom>
            <a:avLst/>
            <a:gdLst/>
            <a:ahLst/>
            <a:cxnLst/>
            <a:rect l="l" t="t" r="r" b="b"/>
            <a:pathLst>
              <a:path w="8277029" h="3165964">
                <a:moveTo>
                  <a:pt x="0" y="0"/>
                </a:moveTo>
                <a:lnTo>
                  <a:pt x="8277030" y="0"/>
                </a:lnTo>
                <a:lnTo>
                  <a:pt x="8277030" y="3165963"/>
                </a:lnTo>
                <a:lnTo>
                  <a:pt x="0" y="3165963"/>
                </a:lnTo>
                <a:lnTo>
                  <a:pt x="0" y="0"/>
                </a:lnTo>
                <a:close/>
              </a:path>
            </a:pathLst>
          </a:custGeom>
          <a:blipFill>
            <a:blip r:embed="rId2"/>
            <a:stretch>
              <a:fillRect/>
            </a:stretch>
          </a:blipFill>
        </p:spPr>
      </p:sp>
      <p:sp>
        <p:nvSpPr>
          <p:cNvPr id="5" name="Freeform 5"/>
          <p:cNvSpPr/>
          <p:nvPr/>
        </p:nvSpPr>
        <p:spPr>
          <a:xfrm>
            <a:off x="9264026" y="3135002"/>
            <a:ext cx="8277029" cy="3165964"/>
          </a:xfrm>
          <a:custGeom>
            <a:avLst/>
            <a:gdLst/>
            <a:ahLst/>
            <a:cxnLst/>
            <a:rect l="l" t="t" r="r" b="b"/>
            <a:pathLst>
              <a:path w="8277029" h="3165964">
                <a:moveTo>
                  <a:pt x="0" y="0"/>
                </a:moveTo>
                <a:lnTo>
                  <a:pt x="8277030" y="0"/>
                </a:lnTo>
                <a:lnTo>
                  <a:pt x="8277030" y="3165964"/>
                </a:lnTo>
                <a:lnTo>
                  <a:pt x="0" y="3165964"/>
                </a:lnTo>
                <a:lnTo>
                  <a:pt x="0" y="0"/>
                </a:lnTo>
                <a:close/>
              </a:path>
            </a:pathLst>
          </a:custGeom>
          <a:blipFill>
            <a:blip r:embed="rId2"/>
            <a:stretch>
              <a:fillRect/>
            </a:stretch>
          </a:blipFill>
        </p:spPr>
      </p:sp>
      <p:sp>
        <p:nvSpPr>
          <p:cNvPr id="6" name="Freeform 6"/>
          <p:cNvSpPr/>
          <p:nvPr/>
        </p:nvSpPr>
        <p:spPr>
          <a:xfrm>
            <a:off x="9264026" y="6567666"/>
            <a:ext cx="8277029" cy="3165964"/>
          </a:xfrm>
          <a:custGeom>
            <a:avLst/>
            <a:gdLst/>
            <a:ahLst/>
            <a:cxnLst/>
            <a:rect l="l" t="t" r="r" b="b"/>
            <a:pathLst>
              <a:path w="8277029" h="3165964">
                <a:moveTo>
                  <a:pt x="0" y="0"/>
                </a:moveTo>
                <a:lnTo>
                  <a:pt x="8277030" y="0"/>
                </a:lnTo>
                <a:lnTo>
                  <a:pt x="8277030" y="3165963"/>
                </a:lnTo>
                <a:lnTo>
                  <a:pt x="0" y="3165963"/>
                </a:lnTo>
                <a:lnTo>
                  <a:pt x="0" y="0"/>
                </a:lnTo>
                <a:close/>
              </a:path>
            </a:pathLst>
          </a:custGeom>
          <a:blipFill>
            <a:blip r:embed="rId2"/>
            <a:stretch>
              <a:fillRect/>
            </a:stretch>
          </a:blipFill>
        </p:spPr>
      </p:sp>
      <p:sp>
        <p:nvSpPr>
          <p:cNvPr id="7" name="Freeform 7"/>
          <p:cNvSpPr/>
          <p:nvPr/>
        </p:nvSpPr>
        <p:spPr>
          <a:xfrm>
            <a:off x="206621" y="517019"/>
            <a:ext cx="2433740" cy="2406360"/>
          </a:xfrm>
          <a:custGeom>
            <a:avLst/>
            <a:gdLst/>
            <a:ahLst/>
            <a:cxnLst/>
            <a:rect l="l" t="t" r="r" b="b"/>
            <a:pathLst>
              <a:path w="2433740" h="2406360">
                <a:moveTo>
                  <a:pt x="0" y="0"/>
                </a:moveTo>
                <a:lnTo>
                  <a:pt x="2433740" y="0"/>
                </a:lnTo>
                <a:lnTo>
                  <a:pt x="2433740" y="2406360"/>
                </a:lnTo>
                <a:lnTo>
                  <a:pt x="0" y="2406360"/>
                </a:lnTo>
                <a:lnTo>
                  <a:pt x="0" y="0"/>
                </a:lnTo>
                <a:close/>
              </a:path>
            </a:pathLst>
          </a:custGeom>
          <a:blipFill>
            <a:blip r:embed="rId4"/>
            <a:stretch>
              <a:fillRect/>
            </a:stretch>
          </a:blipFill>
        </p:spPr>
      </p:sp>
      <p:sp>
        <p:nvSpPr>
          <p:cNvPr id="8" name="TextBox 8"/>
          <p:cNvSpPr txBox="1"/>
          <p:nvPr/>
        </p:nvSpPr>
        <p:spPr>
          <a:xfrm>
            <a:off x="2455638" y="898424"/>
            <a:ext cx="13376725" cy="1595926"/>
          </a:xfrm>
          <a:prstGeom prst="rect">
            <a:avLst/>
          </a:prstGeom>
        </p:spPr>
        <p:txBody>
          <a:bodyPr lIns="0" tIns="0" rIns="0" bIns="0" rtlCol="0" anchor="t">
            <a:spAutoFit/>
          </a:bodyPr>
          <a:lstStyle/>
          <a:p>
            <a:pPr algn="ctr">
              <a:lnSpc>
                <a:spcPts val="6310"/>
              </a:lnSpc>
            </a:pPr>
            <a:r>
              <a:rPr lang="en-US" sz="4854" u="sng">
                <a:solidFill>
                  <a:srgbClr val="FFDF2B"/>
                </a:solidFill>
                <a:latin typeface="Neue Einstellung Bold"/>
              </a:rPr>
              <a:t>RECOMMENDING PRODUCTS TO NEW USERS BASED ON PRODUCT RATINGS</a:t>
            </a:r>
          </a:p>
        </p:txBody>
      </p:sp>
      <p:sp>
        <p:nvSpPr>
          <p:cNvPr id="9" name="TextBox 9"/>
          <p:cNvSpPr txBox="1"/>
          <p:nvPr/>
        </p:nvSpPr>
        <p:spPr>
          <a:xfrm>
            <a:off x="1600907" y="3212662"/>
            <a:ext cx="6569104" cy="512337"/>
          </a:xfrm>
          <a:prstGeom prst="rect">
            <a:avLst/>
          </a:prstGeom>
        </p:spPr>
        <p:txBody>
          <a:bodyPr lIns="0" tIns="0" rIns="0" bIns="0" rtlCol="0" anchor="t">
            <a:spAutoFit/>
          </a:bodyPr>
          <a:lstStyle/>
          <a:p>
            <a:pPr algn="ctr">
              <a:lnSpc>
                <a:spcPts val="4207"/>
              </a:lnSpc>
            </a:pPr>
            <a:r>
              <a:rPr lang="en-US" sz="3005">
                <a:solidFill>
                  <a:srgbClr val="141414"/>
                </a:solidFill>
                <a:latin typeface="Livvic Semi-Bold"/>
              </a:rPr>
              <a:t>1. Engaging New Users with Ratings:</a:t>
            </a:r>
          </a:p>
        </p:txBody>
      </p:sp>
      <p:sp>
        <p:nvSpPr>
          <p:cNvPr id="10" name="TextBox 10"/>
          <p:cNvSpPr txBox="1"/>
          <p:nvPr/>
        </p:nvSpPr>
        <p:spPr>
          <a:xfrm>
            <a:off x="1199242" y="3667849"/>
            <a:ext cx="7372435" cy="2913974"/>
          </a:xfrm>
          <a:prstGeom prst="rect">
            <a:avLst/>
          </a:prstGeom>
        </p:spPr>
        <p:txBody>
          <a:bodyPr lIns="0" tIns="0" rIns="0" bIns="0" rtlCol="0" anchor="t">
            <a:spAutoFit/>
          </a:bodyPr>
          <a:lstStyle/>
          <a:p>
            <a:pPr algn="ctr">
              <a:lnSpc>
                <a:spcPts val="3910"/>
              </a:lnSpc>
            </a:pPr>
            <a:r>
              <a:rPr lang="en-US" sz="2793">
                <a:solidFill>
                  <a:srgbClr val="141414"/>
                </a:solidFill>
                <a:latin typeface="Livvic"/>
              </a:rPr>
              <a:t>Why This Use Case?</a:t>
            </a:r>
          </a:p>
          <a:p>
            <a:pPr marL="603044" lvl="1" indent="-301522" algn="ctr">
              <a:lnSpc>
                <a:spcPts val="3910"/>
              </a:lnSpc>
              <a:buFont typeface="Arial"/>
              <a:buChar char="•"/>
            </a:pPr>
            <a:r>
              <a:rPr lang="en-US" sz="2793">
                <a:solidFill>
                  <a:srgbClr val="141414"/>
                </a:solidFill>
                <a:latin typeface="Livvic"/>
              </a:rPr>
              <a:t>New us</a:t>
            </a:r>
            <a:r>
              <a:rPr lang="en-US" sz="2793" u="none">
                <a:solidFill>
                  <a:srgbClr val="141414"/>
                </a:solidFill>
                <a:latin typeface="Livvic"/>
              </a:rPr>
              <a:t>ers lack purchase history, requiring a different approach to engage them.</a:t>
            </a:r>
          </a:p>
          <a:p>
            <a:pPr marL="603044" lvl="1" indent="-301522" algn="ctr">
              <a:lnSpc>
                <a:spcPts val="3910"/>
              </a:lnSpc>
              <a:spcBef>
                <a:spcPct val="0"/>
              </a:spcBef>
              <a:buFont typeface="Arial"/>
              <a:buChar char="•"/>
            </a:pPr>
            <a:r>
              <a:rPr lang="en-US" sz="2793" u="none">
                <a:solidFill>
                  <a:srgbClr val="141414"/>
                </a:solidFill>
                <a:latin typeface="Livvic"/>
              </a:rPr>
              <a:t>Recommending highly-rated products can capture their interest and trust.</a:t>
            </a:r>
          </a:p>
          <a:p>
            <a:pPr algn="ctr">
              <a:lnSpc>
                <a:spcPts val="3910"/>
              </a:lnSpc>
              <a:spcBef>
                <a:spcPct val="0"/>
              </a:spcBef>
            </a:pPr>
            <a:endParaRPr lang="en-US" sz="2793" u="none">
              <a:solidFill>
                <a:srgbClr val="141414"/>
              </a:solidFill>
              <a:latin typeface="Livvic"/>
            </a:endParaRPr>
          </a:p>
        </p:txBody>
      </p:sp>
      <p:sp>
        <p:nvSpPr>
          <p:cNvPr id="11" name="TextBox 11"/>
          <p:cNvSpPr txBox="1"/>
          <p:nvPr/>
        </p:nvSpPr>
        <p:spPr>
          <a:xfrm>
            <a:off x="1403966" y="6743748"/>
            <a:ext cx="7167710" cy="512337"/>
          </a:xfrm>
          <a:prstGeom prst="rect">
            <a:avLst/>
          </a:prstGeom>
        </p:spPr>
        <p:txBody>
          <a:bodyPr wrap="square" lIns="0" tIns="0" rIns="0" bIns="0" rtlCol="0" anchor="t">
            <a:spAutoFit/>
          </a:bodyPr>
          <a:lstStyle/>
          <a:p>
            <a:pPr algn="ctr">
              <a:lnSpc>
                <a:spcPts val="4207"/>
              </a:lnSpc>
            </a:pPr>
            <a:r>
              <a:rPr lang="en-US" sz="3005" dirty="0">
                <a:solidFill>
                  <a:srgbClr val="141414"/>
                </a:solidFill>
                <a:latin typeface="Livvic Semi-Bold"/>
              </a:rPr>
              <a:t>3. Validation through Experimentation:</a:t>
            </a:r>
          </a:p>
        </p:txBody>
      </p:sp>
      <p:sp>
        <p:nvSpPr>
          <p:cNvPr id="12" name="TextBox 12"/>
          <p:cNvSpPr txBox="1"/>
          <p:nvPr/>
        </p:nvSpPr>
        <p:spPr>
          <a:xfrm>
            <a:off x="1028700" y="7352030"/>
            <a:ext cx="7542976" cy="2127881"/>
          </a:xfrm>
          <a:prstGeom prst="rect">
            <a:avLst/>
          </a:prstGeom>
        </p:spPr>
        <p:txBody>
          <a:bodyPr lIns="0" tIns="0" rIns="0" bIns="0" rtlCol="0" anchor="t">
            <a:spAutoFit/>
          </a:bodyPr>
          <a:lstStyle/>
          <a:p>
            <a:pPr marL="441130" lvl="1" indent="-220565" algn="ctr">
              <a:lnSpc>
                <a:spcPts val="2860"/>
              </a:lnSpc>
              <a:buFont typeface="Arial"/>
              <a:buChar char="•"/>
            </a:pPr>
            <a:r>
              <a:rPr lang="en-US" sz="2043">
                <a:solidFill>
                  <a:srgbClr val="141414"/>
                </a:solidFill>
                <a:latin typeface="Livvic"/>
              </a:rPr>
              <a:t>Conducted exp</a:t>
            </a:r>
            <a:r>
              <a:rPr lang="en-US" sz="2043" u="none">
                <a:solidFill>
                  <a:srgbClr val="141414"/>
                </a:solidFill>
                <a:latin typeface="Livvic"/>
              </a:rPr>
              <a:t>eriments comparing different product recommendation methods for new users.</a:t>
            </a:r>
          </a:p>
          <a:p>
            <a:pPr marL="441130" lvl="1" indent="-220565" algn="ctr">
              <a:lnSpc>
                <a:spcPts val="2860"/>
              </a:lnSpc>
              <a:buFont typeface="Arial"/>
              <a:buChar char="•"/>
            </a:pPr>
            <a:r>
              <a:rPr lang="en-US" sz="2043" u="none">
                <a:solidFill>
                  <a:srgbClr val="141414"/>
                </a:solidFill>
                <a:latin typeface="Livvic"/>
              </a:rPr>
              <a:t>Evaluated conversion rates and user engagement metrics.</a:t>
            </a:r>
          </a:p>
          <a:p>
            <a:pPr marL="441130" lvl="1" indent="-220565" algn="ctr">
              <a:lnSpc>
                <a:spcPts val="2860"/>
              </a:lnSpc>
              <a:spcBef>
                <a:spcPct val="0"/>
              </a:spcBef>
              <a:buFont typeface="Arial"/>
              <a:buChar char="•"/>
            </a:pPr>
            <a:r>
              <a:rPr lang="en-US" sz="2043" u="none">
                <a:solidFill>
                  <a:srgbClr val="141414"/>
                </a:solidFill>
                <a:latin typeface="Livvic"/>
              </a:rPr>
              <a:t>Ratings-based Filtering with the hybrid strategy demonstrated improved engagement.</a:t>
            </a:r>
          </a:p>
          <a:p>
            <a:pPr algn="ctr">
              <a:lnSpc>
                <a:spcPts val="2860"/>
              </a:lnSpc>
              <a:spcBef>
                <a:spcPct val="0"/>
              </a:spcBef>
            </a:pPr>
            <a:endParaRPr lang="en-US" sz="2043" u="none">
              <a:solidFill>
                <a:srgbClr val="141414"/>
              </a:solidFill>
              <a:latin typeface="Livvic"/>
            </a:endParaRPr>
          </a:p>
        </p:txBody>
      </p:sp>
      <p:sp>
        <p:nvSpPr>
          <p:cNvPr id="13" name="TextBox 13"/>
          <p:cNvSpPr txBox="1"/>
          <p:nvPr/>
        </p:nvSpPr>
        <p:spPr>
          <a:xfrm>
            <a:off x="10678144" y="3212662"/>
            <a:ext cx="5448793" cy="512337"/>
          </a:xfrm>
          <a:prstGeom prst="rect">
            <a:avLst/>
          </a:prstGeom>
        </p:spPr>
        <p:txBody>
          <a:bodyPr lIns="0" tIns="0" rIns="0" bIns="0" rtlCol="0" anchor="t">
            <a:spAutoFit/>
          </a:bodyPr>
          <a:lstStyle/>
          <a:p>
            <a:pPr algn="ctr">
              <a:lnSpc>
                <a:spcPts val="4207"/>
              </a:lnSpc>
            </a:pPr>
            <a:r>
              <a:rPr lang="en-US" sz="3005">
                <a:solidFill>
                  <a:srgbClr val="141414"/>
                </a:solidFill>
                <a:latin typeface="Livvic Semi-Bold"/>
              </a:rPr>
              <a:t>2. Assumptions for New Users:</a:t>
            </a:r>
          </a:p>
        </p:txBody>
      </p:sp>
      <p:sp>
        <p:nvSpPr>
          <p:cNvPr id="14" name="TextBox 14"/>
          <p:cNvSpPr txBox="1"/>
          <p:nvPr/>
        </p:nvSpPr>
        <p:spPr>
          <a:xfrm>
            <a:off x="9676279" y="3801199"/>
            <a:ext cx="7452523" cy="2426013"/>
          </a:xfrm>
          <a:prstGeom prst="rect">
            <a:avLst/>
          </a:prstGeom>
        </p:spPr>
        <p:txBody>
          <a:bodyPr lIns="0" tIns="0" rIns="0" bIns="0" rtlCol="0" anchor="t">
            <a:spAutoFit/>
          </a:bodyPr>
          <a:lstStyle/>
          <a:p>
            <a:pPr marL="603044" lvl="1" indent="-301522" algn="ctr">
              <a:lnSpc>
                <a:spcPts val="3910"/>
              </a:lnSpc>
              <a:buFont typeface="Arial"/>
              <a:buChar char="•"/>
            </a:pPr>
            <a:r>
              <a:rPr lang="en-US" sz="2793">
                <a:solidFill>
                  <a:srgbClr val="141414"/>
                </a:solidFill>
                <a:latin typeface="Livvic"/>
              </a:rPr>
              <a:t>Assumed that new us</a:t>
            </a:r>
            <a:r>
              <a:rPr lang="en-US" sz="2793" u="none">
                <a:solidFill>
                  <a:srgbClr val="141414"/>
                </a:solidFill>
                <a:latin typeface="Livvic"/>
              </a:rPr>
              <a:t>ers' preferences can be inferred from popular product ratings.</a:t>
            </a:r>
          </a:p>
          <a:p>
            <a:pPr marL="603044" lvl="1" indent="-301522" algn="ctr">
              <a:lnSpc>
                <a:spcPts val="3910"/>
              </a:lnSpc>
              <a:spcBef>
                <a:spcPct val="0"/>
              </a:spcBef>
              <a:buFont typeface="Arial"/>
              <a:buChar char="•"/>
            </a:pPr>
            <a:r>
              <a:rPr lang="en-US" sz="2793" u="none">
                <a:solidFill>
                  <a:srgbClr val="141414"/>
                </a:solidFill>
                <a:latin typeface="Livvic"/>
              </a:rPr>
              <a:t>Considered that top-rated items have a higher likelihood of appealing to new users.</a:t>
            </a:r>
          </a:p>
          <a:p>
            <a:pPr algn="ctr">
              <a:lnSpc>
                <a:spcPts val="3910"/>
              </a:lnSpc>
              <a:spcBef>
                <a:spcPct val="0"/>
              </a:spcBef>
            </a:pPr>
            <a:endParaRPr lang="en-US" sz="2793" u="none">
              <a:solidFill>
                <a:srgbClr val="141414"/>
              </a:solidFill>
              <a:latin typeface="Livvic"/>
            </a:endParaRPr>
          </a:p>
        </p:txBody>
      </p:sp>
      <p:sp>
        <p:nvSpPr>
          <p:cNvPr id="15" name="TextBox 15"/>
          <p:cNvSpPr txBox="1"/>
          <p:nvPr/>
        </p:nvSpPr>
        <p:spPr>
          <a:xfrm>
            <a:off x="9488772" y="6583879"/>
            <a:ext cx="7640031" cy="1043867"/>
          </a:xfrm>
          <a:prstGeom prst="rect">
            <a:avLst/>
          </a:prstGeom>
        </p:spPr>
        <p:txBody>
          <a:bodyPr lIns="0" tIns="0" rIns="0" bIns="0" rtlCol="0" anchor="t">
            <a:spAutoFit/>
          </a:bodyPr>
          <a:lstStyle/>
          <a:p>
            <a:pPr algn="ctr">
              <a:lnSpc>
                <a:spcPts val="4207"/>
              </a:lnSpc>
            </a:pPr>
            <a:r>
              <a:rPr lang="en-US" sz="3005">
                <a:solidFill>
                  <a:srgbClr val="141414"/>
                </a:solidFill>
                <a:latin typeface="Livvic Semi-Bold"/>
              </a:rPr>
              <a:t>4. Solution Approach and Algorithm Choice:</a:t>
            </a:r>
          </a:p>
        </p:txBody>
      </p:sp>
      <p:sp>
        <p:nvSpPr>
          <p:cNvPr id="16" name="TextBox 16"/>
          <p:cNvSpPr txBox="1"/>
          <p:nvPr/>
        </p:nvSpPr>
        <p:spPr>
          <a:xfrm>
            <a:off x="10341425" y="7589646"/>
            <a:ext cx="6122232" cy="2138852"/>
          </a:xfrm>
          <a:prstGeom prst="rect">
            <a:avLst/>
          </a:prstGeom>
        </p:spPr>
        <p:txBody>
          <a:bodyPr lIns="0" tIns="0" rIns="0" bIns="0" rtlCol="0" anchor="t">
            <a:spAutoFit/>
          </a:bodyPr>
          <a:lstStyle/>
          <a:p>
            <a:pPr marL="443445" lvl="1" indent="-221723" algn="ctr">
              <a:lnSpc>
                <a:spcPts val="2875"/>
              </a:lnSpc>
              <a:buFont typeface="Arial"/>
              <a:buChar char="•"/>
            </a:pPr>
            <a:r>
              <a:rPr lang="en-US" sz="2053">
                <a:solidFill>
                  <a:srgbClr val="141414"/>
                </a:solidFill>
                <a:latin typeface="Livvic"/>
              </a:rPr>
              <a:t>Ratings-based Filtering with Hybrid Strategy:</a:t>
            </a:r>
          </a:p>
          <a:p>
            <a:pPr marL="443445" lvl="1" indent="-221723" algn="ctr">
              <a:lnSpc>
                <a:spcPts val="2875"/>
              </a:lnSpc>
              <a:buFont typeface="Arial"/>
              <a:buChar char="•"/>
            </a:pPr>
            <a:r>
              <a:rPr lang="en-US" sz="2053">
                <a:solidFill>
                  <a:srgbClr val="141414"/>
                </a:solidFill>
                <a:latin typeface="Livvic"/>
              </a:rPr>
              <a:t>Ad</a:t>
            </a:r>
            <a:r>
              <a:rPr lang="en-US" sz="2053" u="none">
                <a:solidFill>
                  <a:srgbClr val="141414"/>
                </a:solidFill>
                <a:latin typeface="Livvic"/>
              </a:rPr>
              <a:t>opted a hybrid strategy using both ratings count and average ratings.</a:t>
            </a:r>
          </a:p>
          <a:p>
            <a:pPr marL="443445" lvl="1" indent="-221723" algn="ctr">
              <a:lnSpc>
                <a:spcPts val="2875"/>
              </a:lnSpc>
              <a:spcBef>
                <a:spcPct val="0"/>
              </a:spcBef>
              <a:buFont typeface="Arial"/>
              <a:buChar char="•"/>
            </a:pPr>
            <a:r>
              <a:rPr lang="en-US" sz="2053" u="none">
                <a:solidFill>
                  <a:srgbClr val="141414"/>
                </a:solidFill>
                <a:latin typeface="Livvic"/>
              </a:rPr>
              <a:t>Filtered products based on a combination of ratings and average ratings.</a:t>
            </a:r>
          </a:p>
          <a:p>
            <a:pPr algn="ctr">
              <a:lnSpc>
                <a:spcPts val="2875"/>
              </a:lnSpc>
              <a:spcBef>
                <a:spcPct val="0"/>
              </a:spcBef>
            </a:pPr>
            <a:endParaRPr lang="en-US" sz="2053" u="none">
              <a:solidFill>
                <a:srgbClr val="141414"/>
              </a:solidFill>
              <a:latin typeface="Livvic"/>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2" name="Picture 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rcRect t="5994" b="5994"/>
          <a:stretch>
            <a:fillRect/>
          </a:stretch>
        </p:blipFill>
        <p:spPr>
          <a:xfrm>
            <a:off x="3562754" y="0"/>
            <a:ext cx="12467393" cy="8229600"/>
          </a:xfrm>
          <a:prstGeom prst="rect">
            <a:avLst/>
          </a:prstGeom>
        </p:spPr>
      </p:pic>
    </p:spTree>
  </p:cSld>
  <p:clrMapOvr>
    <a:masterClrMapping/>
  </p:clrMapOvr>
  <p:timing>
    <p:tnLst>
      <p:par>
        <p:cTn id="1" dur="indefinite" restart="never" nodeType="tmRoot">
          <p:childTnLst>
            <p:video>
              <p:cMediaNode vol="100000">
                <p:cTn id="2" fill="hold" display="0">
                  <p:stCondLst>
                    <p:cond delay="indefinite"/>
                  </p:stCondLst>
                </p:cTn>
                <p:tgtEl>
                  <p:spTgt spid="2"/>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sp>
        <p:nvSpPr>
          <p:cNvPr id="2" name="Freeform 2"/>
          <p:cNvSpPr/>
          <p:nvPr/>
        </p:nvSpPr>
        <p:spPr>
          <a:xfrm>
            <a:off x="746944" y="3144527"/>
            <a:ext cx="8277029" cy="3165964"/>
          </a:xfrm>
          <a:custGeom>
            <a:avLst/>
            <a:gdLst/>
            <a:ahLst/>
            <a:cxnLst/>
            <a:rect l="l" t="t" r="r" b="b"/>
            <a:pathLst>
              <a:path w="8277029" h="3165964">
                <a:moveTo>
                  <a:pt x="0" y="0"/>
                </a:moveTo>
                <a:lnTo>
                  <a:pt x="8277030" y="0"/>
                </a:lnTo>
                <a:lnTo>
                  <a:pt x="8277030" y="3165964"/>
                </a:lnTo>
                <a:lnTo>
                  <a:pt x="0" y="3165964"/>
                </a:lnTo>
                <a:lnTo>
                  <a:pt x="0" y="0"/>
                </a:lnTo>
                <a:close/>
              </a:path>
            </a:pathLst>
          </a:custGeom>
          <a:blipFill>
            <a:blip r:embed="rId2"/>
            <a:stretch>
              <a:fillRect/>
            </a:stretch>
          </a:blipFill>
        </p:spPr>
      </p:sp>
      <p:sp>
        <p:nvSpPr>
          <p:cNvPr id="3" name="Freeform 3"/>
          <p:cNvSpPr/>
          <p:nvPr/>
        </p:nvSpPr>
        <p:spPr>
          <a:xfrm rot="1522072">
            <a:off x="16031481" y="217925"/>
            <a:ext cx="2455638" cy="2512161"/>
          </a:xfrm>
          <a:custGeom>
            <a:avLst/>
            <a:gdLst/>
            <a:ahLst/>
            <a:cxnLst/>
            <a:rect l="l" t="t" r="r" b="b"/>
            <a:pathLst>
              <a:path w="2455638" h="2512161">
                <a:moveTo>
                  <a:pt x="0" y="0"/>
                </a:moveTo>
                <a:lnTo>
                  <a:pt x="2455638" y="0"/>
                </a:lnTo>
                <a:lnTo>
                  <a:pt x="2455638" y="2512161"/>
                </a:lnTo>
                <a:lnTo>
                  <a:pt x="0" y="2512161"/>
                </a:lnTo>
                <a:lnTo>
                  <a:pt x="0" y="0"/>
                </a:lnTo>
                <a:close/>
              </a:path>
            </a:pathLst>
          </a:custGeom>
          <a:blipFill>
            <a:blip r:embed="rId3"/>
            <a:stretch>
              <a:fillRect/>
            </a:stretch>
          </a:blipFill>
        </p:spPr>
      </p:sp>
      <p:sp>
        <p:nvSpPr>
          <p:cNvPr id="4" name="Freeform 4"/>
          <p:cNvSpPr/>
          <p:nvPr/>
        </p:nvSpPr>
        <p:spPr>
          <a:xfrm>
            <a:off x="746944" y="6577191"/>
            <a:ext cx="8277029" cy="3165964"/>
          </a:xfrm>
          <a:custGeom>
            <a:avLst/>
            <a:gdLst/>
            <a:ahLst/>
            <a:cxnLst/>
            <a:rect l="l" t="t" r="r" b="b"/>
            <a:pathLst>
              <a:path w="8277029" h="3165964">
                <a:moveTo>
                  <a:pt x="0" y="0"/>
                </a:moveTo>
                <a:lnTo>
                  <a:pt x="8277030" y="0"/>
                </a:lnTo>
                <a:lnTo>
                  <a:pt x="8277030" y="3165963"/>
                </a:lnTo>
                <a:lnTo>
                  <a:pt x="0" y="3165963"/>
                </a:lnTo>
                <a:lnTo>
                  <a:pt x="0" y="0"/>
                </a:lnTo>
                <a:close/>
              </a:path>
            </a:pathLst>
          </a:custGeom>
          <a:blipFill>
            <a:blip r:embed="rId2"/>
            <a:stretch>
              <a:fillRect/>
            </a:stretch>
          </a:blipFill>
        </p:spPr>
      </p:sp>
      <p:sp>
        <p:nvSpPr>
          <p:cNvPr id="5" name="Freeform 5"/>
          <p:cNvSpPr/>
          <p:nvPr/>
        </p:nvSpPr>
        <p:spPr>
          <a:xfrm>
            <a:off x="9264026" y="3135002"/>
            <a:ext cx="8277029" cy="3165964"/>
          </a:xfrm>
          <a:custGeom>
            <a:avLst/>
            <a:gdLst/>
            <a:ahLst/>
            <a:cxnLst/>
            <a:rect l="l" t="t" r="r" b="b"/>
            <a:pathLst>
              <a:path w="8277029" h="3165964">
                <a:moveTo>
                  <a:pt x="0" y="0"/>
                </a:moveTo>
                <a:lnTo>
                  <a:pt x="8277030" y="0"/>
                </a:lnTo>
                <a:lnTo>
                  <a:pt x="8277030" y="3165964"/>
                </a:lnTo>
                <a:lnTo>
                  <a:pt x="0" y="3165964"/>
                </a:lnTo>
                <a:lnTo>
                  <a:pt x="0" y="0"/>
                </a:lnTo>
                <a:close/>
              </a:path>
            </a:pathLst>
          </a:custGeom>
          <a:blipFill>
            <a:blip r:embed="rId2"/>
            <a:stretch>
              <a:fillRect/>
            </a:stretch>
          </a:blipFill>
        </p:spPr>
      </p:sp>
      <p:sp>
        <p:nvSpPr>
          <p:cNvPr id="6" name="Freeform 6"/>
          <p:cNvSpPr/>
          <p:nvPr/>
        </p:nvSpPr>
        <p:spPr>
          <a:xfrm>
            <a:off x="9264026" y="6567666"/>
            <a:ext cx="8277029" cy="3165964"/>
          </a:xfrm>
          <a:custGeom>
            <a:avLst/>
            <a:gdLst/>
            <a:ahLst/>
            <a:cxnLst/>
            <a:rect l="l" t="t" r="r" b="b"/>
            <a:pathLst>
              <a:path w="8277029" h="3165964">
                <a:moveTo>
                  <a:pt x="0" y="0"/>
                </a:moveTo>
                <a:lnTo>
                  <a:pt x="8277030" y="0"/>
                </a:lnTo>
                <a:lnTo>
                  <a:pt x="8277030" y="3165963"/>
                </a:lnTo>
                <a:lnTo>
                  <a:pt x="0" y="3165963"/>
                </a:lnTo>
                <a:lnTo>
                  <a:pt x="0" y="0"/>
                </a:lnTo>
                <a:close/>
              </a:path>
            </a:pathLst>
          </a:custGeom>
          <a:blipFill>
            <a:blip r:embed="rId2"/>
            <a:stretch>
              <a:fillRect/>
            </a:stretch>
          </a:blipFill>
        </p:spPr>
      </p:sp>
      <p:sp>
        <p:nvSpPr>
          <p:cNvPr id="7" name="Freeform 7"/>
          <p:cNvSpPr/>
          <p:nvPr/>
        </p:nvSpPr>
        <p:spPr>
          <a:xfrm>
            <a:off x="206621" y="517019"/>
            <a:ext cx="2433740" cy="2406360"/>
          </a:xfrm>
          <a:custGeom>
            <a:avLst/>
            <a:gdLst/>
            <a:ahLst/>
            <a:cxnLst/>
            <a:rect l="l" t="t" r="r" b="b"/>
            <a:pathLst>
              <a:path w="2433740" h="2406360">
                <a:moveTo>
                  <a:pt x="0" y="0"/>
                </a:moveTo>
                <a:lnTo>
                  <a:pt x="2433740" y="0"/>
                </a:lnTo>
                <a:lnTo>
                  <a:pt x="2433740" y="2406360"/>
                </a:lnTo>
                <a:lnTo>
                  <a:pt x="0" y="2406360"/>
                </a:lnTo>
                <a:lnTo>
                  <a:pt x="0" y="0"/>
                </a:lnTo>
                <a:close/>
              </a:path>
            </a:pathLst>
          </a:custGeom>
          <a:blipFill>
            <a:blip r:embed="rId4"/>
            <a:stretch>
              <a:fillRect/>
            </a:stretch>
          </a:blipFill>
        </p:spPr>
      </p:sp>
      <p:sp>
        <p:nvSpPr>
          <p:cNvPr id="8" name="TextBox 8"/>
          <p:cNvSpPr txBox="1"/>
          <p:nvPr/>
        </p:nvSpPr>
        <p:spPr>
          <a:xfrm>
            <a:off x="2455638" y="898424"/>
            <a:ext cx="13376725" cy="1595926"/>
          </a:xfrm>
          <a:prstGeom prst="rect">
            <a:avLst/>
          </a:prstGeom>
        </p:spPr>
        <p:txBody>
          <a:bodyPr lIns="0" tIns="0" rIns="0" bIns="0" rtlCol="0" anchor="t">
            <a:spAutoFit/>
          </a:bodyPr>
          <a:lstStyle/>
          <a:p>
            <a:pPr algn="ctr">
              <a:lnSpc>
                <a:spcPts val="6310"/>
              </a:lnSpc>
            </a:pPr>
            <a:r>
              <a:rPr lang="en-US" sz="4854" u="sng">
                <a:solidFill>
                  <a:srgbClr val="FFDF2B"/>
                </a:solidFill>
                <a:latin typeface="Neue Einstellung Bold"/>
              </a:rPr>
              <a:t>RECOMMENDING SIMILAR PRODUCTS BASED ON PRODUCT ADDED IN THE CART</a:t>
            </a:r>
          </a:p>
        </p:txBody>
      </p:sp>
      <p:sp>
        <p:nvSpPr>
          <p:cNvPr id="9" name="TextBox 9"/>
          <p:cNvSpPr txBox="1"/>
          <p:nvPr/>
        </p:nvSpPr>
        <p:spPr>
          <a:xfrm>
            <a:off x="2342551" y="3212662"/>
            <a:ext cx="5555661" cy="512337"/>
          </a:xfrm>
          <a:prstGeom prst="rect">
            <a:avLst/>
          </a:prstGeom>
        </p:spPr>
        <p:txBody>
          <a:bodyPr wrap="square" lIns="0" tIns="0" rIns="0" bIns="0" rtlCol="0" anchor="t">
            <a:spAutoFit/>
          </a:bodyPr>
          <a:lstStyle/>
          <a:p>
            <a:pPr algn="ctr">
              <a:lnSpc>
                <a:spcPts val="4207"/>
              </a:lnSpc>
            </a:pPr>
            <a:r>
              <a:rPr lang="en-US" sz="3005" dirty="0">
                <a:solidFill>
                  <a:srgbClr val="141414"/>
                </a:solidFill>
                <a:latin typeface="Livvic Semi-Bold"/>
              </a:rPr>
              <a:t>1. Enriching Cart Experience:</a:t>
            </a:r>
          </a:p>
        </p:txBody>
      </p:sp>
      <p:sp>
        <p:nvSpPr>
          <p:cNvPr id="10" name="TextBox 10"/>
          <p:cNvSpPr txBox="1"/>
          <p:nvPr/>
        </p:nvSpPr>
        <p:spPr>
          <a:xfrm>
            <a:off x="1241609" y="3881692"/>
            <a:ext cx="7287700" cy="2575180"/>
          </a:xfrm>
          <a:prstGeom prst="rect">
            <a:avLst/>
          </a:prstGeom>
        </p:spPr>
        <p:txBody>
          <a:bodyPr lIns="0" tIns="0" rIns="0" bIns="0" rtlCol="0" anchor="t">
            <a:spAutoFit/>
          </a:bodyPr>
          <a:lstStyle/>
          <a:p>
            <a:pPr algn="ctr">
              <a:lnSpc>
                <a:spcPts val="3459"/>
              </a:lnSpc>
            </a:pPr>
            <a:r>
              <a:rPr lang="en-US" sz="2471" dirty="0">
                <a:solidFill>
                  <a:srgbClr val="141414"/>
                </a:solidFill>
                <a:latin typeface="Livvic"/>
              </a:rPr>
              <a:t>Why This Use Case?</a:t>
            </a:r>
          </a:p>
          <a:p>
            <a:pPr marL="533539" lvl="1" indent="-266769" algn="ctr">
              <a:lnSpc>
                <a:spcPts val="3459"/>
              </a:lnSpc>
              <a:buFont typeface="Arial"/>
              <a:buChar char="•"/>
            </a:pPr>
            <a:r>
              <a:rPr lang="en-US" sz="2471" dirty="0">
                <a:solidFill>
                  <a:srgbClr val="141414"/>
                </a:solidFill>
                <a:latin typeface="Livvic"/>
              </a:rPr>
              <a:t>P</a:t>
            </a:r>
            <a:r>
              <a:rPr lang="en-US" sz="2471" u="none" dirty="0">
                <a:solidFill>
                  <a:srgbClr val="141414"/>
                </a:solidFill>
                <a:latin typeface="Livvic"/>
              </a:rPr>
              <a:t>roviding alternate choices for items in the user's cart enhances their shopping experience.</a:t>
            </a:r>
          </a:p>
          <a:p>
            <a:pPr marL="533539" lvl="1" indent="-266769" algn="ctr">
              <a:lnSpc>
                <a:spcPts val="3459"/>
              </a:lnSpc>
              <a:spcBef>
                <a:spcPct val="0"/>
              </a:spcBef>
              <a:buFont typeface="Arial"/>
              <a:buChar char="•"/>
            </a:pPr>
            <a:r>
              <a:rPr lang="en-US" sz="2471" u="none" dirty="0">
                <a:solidFill>
                  <a:srgbClr val="141414"/>
                </a:solidFill>
                <a:latin typeface="Livvic"/>
              </a:rPr>
              <a:t>Diversifying options encourages users to explore more products.</a:t>
            </a:r>
          </a:p>
          <a:p>
            <a:pPr algn="ctr">
              <a:lnSpc>
                <a:spcPts val="3459"/>
              </a:lnSpc>
              <a:spcBef>
                <a:spcPct val="0"/>
              </a:spcBef>
            </a:pPr>
            <a:endParaRPr lang="en-US" sz="2471" u="none" dirty="0">
              <a:solidFill>
                <a:srgbClr val="141414"/>
              </a:solidFill>
              <a:latin typeface="Livvic"/>
            </a:endParaRPr>
          </a:p>
        </p:txBody>
      </p:sp>
      <p:sp>
        <p:nvSpPr>
          <p:cNvPr id="11" name="TextBox 11"/>
          <p:cNvSpPr txBox="1"/>
          <p:nvPr/>
        </p:nvSpPr>
        <p:spPr>
          <a:xfrm>
            <a:off x="1403965" y="6742622"/>
            <a:ext cx="7125343" cy="512337"/>
          </a:xfrm>
          <a:prstGeom prst="rect">
            <a:avLst/>
          </a:prstGeom>
        </p:spPr>
        <p:txBody>
          <a:bodyPr wrap="square" lIns="0" tIns="0" rIns="0" bIns="0" rtlCol="0" anchor="t">
            <a:spAutoFit/>
          </a:bodyPr>
          <a:lstStyle/>
          <a:p>
            <a:pPr algn="ctr">
              <a:lnSpc>
                <a:spcPts val="4207"/>
              </a:lnSpc>
            </a:pPr>
            <a:r>
              <a:rPr lang="en-US" sz="3005" dirty="0">
                <a:solidFill>
                  <a:srgbClr val="141414"/>
                </a:solidFill>
                <a:latin typeface="Livvic Semi-Bold"/>
              </a:rPr>
              <a:t>3. Validation through Experimentation:</a:t>
            </a:r>
          </a:p>
        </p:txBody>
      </p:sp>
      <p:sp>
        <p:nvSpPr>
          <p:cNvPr id="12" name="TextBox 12"/>
          <p:cNvSpPr txBox="1"/>
          <p:nvPr/>
        </p:nvSpPr>
        <p:spPr>
          <a:xfrm>
            <a:off x="1003042" y="7323881"/>
            <a:ext cx="7764834" cy="2353523"/>
          </a:xfrm>
          <a:prstGeom prst="rect">
            <a:avLst/>
          </a:prstGeom>
        </p:spPr>
        <p:txBody>
          <a:bodyPr lIns="0" tIns="0" rIns="0" bIns="0" rtlCol="0" anchor="t">
            <a:spAutoFit/>
          </a:bodyPr>
          <a:lstStyle/>
          <a:p>
            <a:pPr algn="ctr">
              <a:lnSpc>
                <a:spcPts val="3156"/>
              </a:lnSpc>
            </a:pPr>
            <a:r>
              <a:rPr lang="en-US" sz="2254">
                <a:solidFill>
                  <a:srgbClr val="141414"/>
                </a:solidFill>
                <a:latin typeface="Livvic"/>
              </a:rPr>
              <a:t>Item-based Collaborative Filtering Considered:</a:t>
            </a:r>
          </a:p>
          <a:p>
            <a:pPr marL="486749" lvl="1" indent="-243375" algn="ctr">
              <a:lnSpc>
                <a:spcPts val="3156"/>
              </a:lnSpc>
              <a:buFont typeface="Arial"/>
              <a:buChar char="•"/>
            </a:pPr>
            <a:r>
              <a:rPr lang="en-US" sz="2254">
                <a:solidFill>
                  <a:srgbClr val="141414"/>
                </a:solidFill>
                <a:latin typeface="Livvic"/>
              </a:rPr>
              <a:t>Initially </a:t>
            </a:r>
            <a:r>
              <a:rPr lang="en-US" sz="2254" u="none">
                <a:solidFill>
                  <a:srgbClr val="141414"/>
                </a:solidFill>
                <a:latin typeface="Livvic"/>
              </a:rPr>
              <a:t>explored Item-based Collaborative Filtering for finding item similarities.</a:t>
            </a:r>
          </a:p>
          <a:p>
            <a:pPr marL="486749" lvl="1" indent="-243375" algn="ctr">
              <a:lnSpc>
                <a:spcPts val="3156"/>
              </a:lnSpc>
              <a:spcBef>
                <a:spcPct val="0"/>
              </a:spcBef>
              <a:buFont typeface="Arial"/>
              <a:buChar char="•"/>
            </a:pPr>
            <a:r>
              <a:rPr lang="en-US" sz="2254" u="none">
                <a:solidFill>
                  <a:srgbClr val="141414"/>
                </a:solidFill>
                <a:latin typeface="Livvic"/>
              </a:rPr>
              <a:t>However, observed lower accuracy in recommendations, leading to its discarding.</a:t>
            </a:r>
          </a:p>
          <a:p>
            <a:pPr algn="ctr">
              <a:lnSpc>
                <a:spcPts val="3156"/>
              </a:lnSpc>
              <a:spcBef>
                <a:spcPct val="0"/>
              </a:spcBef>
            </a:pPr>
            <a:endParaRPr lang="en-US" sz="2254" u="none">
              <a:solidFill>
                <a:srgbClr val="141414"/>
              </a:solidFill>
              <a:latin typeface="Livvic"/>
            </a:endParaRPr>
          </a:p>
        </p:txBody>
      </p:sp>
      <p:sp>
        <p:nvSpPr>
          <p:cNvPr id="13" name="TextBox 13"/>
          <p:cNvSpPr txBox="1"/>
          <p:nvPr/>
        </p:nvSpPr>
        <p:spPr>
          <a:xfrm>
            <a:off x="9866100" y="3018039"/>
            <a:ext cx="7674955" cy="1043867"/>
          </a:xfrm>
          <a:prstGeom prst="rect">
            <a:avLst/>
          </a:prstGeom>
        </p:spPr>
        <p:txBody>
          <a:bodyPr lIns="0" tIns="0" rIns="0" bIns="0" rtlCol="0" anchor="t">
            <a:spAutoFit/>
          </a:bodyPr>
          <a:lstStyle/>
          <a:p>
            <a:pPr algn="ctr">
              <a:lnSpc>
                <a:spcPts val="4207"/>
              </a:lnSpc>
            </a:pPr>
            <a:r>
              <a:rPr lang="en-US" sz="3005">
                <a:solidFill>
                  <a:srgbClr val="141414"/>
                </a:solidFill>
                <a:latin typeface="Livvic Semi-Bold"/>
              </a:rPr>
              <a:t>2. Assumptions for Cart Recommendations</a:t>
            </a:r>
          </a:p>
        </p:txBody>
      </p:sp>
      <p:sp>
        <p:nvSpPr>
          <p:cNvPr id="14" name="TextBox 14"/>
          <p:cNvSpPr txBox="1"/>
          <p:nvPr/>
        </p:nvSpPr>
        <p:spPr>
          <a:xfrm>
            <a:off x="9728175" y="3951514"/>
            <a:ext cx="7660106" cy="2426013"/>
          </a:xfrm>
          <a:prstGeom prst="rect">
            <a:avLst/>
          </a:prstGeom>
        </p:spPr>
        <p:txBody>
          <a:bodyPr lIns="0" tIns="0" rIns="0" bIns="0" rtlCol="0" anchor="t">
            <a:spAutoFit/>
          </a:bodyPr>
          <a:lstStyle/>
          <a:p>
            <a:pPr marL="603044" lvl="1" indent="-301522" algn="ctr">
              <a:lnSpc>
                <a:spcPts val="3910"/>
              </a:lnSpc>
              <a:buFont typeface="Arial"/>
              <a:buChar char="•"/>
            </a:pPr>
            <a:r>
              <a:rPr lang="en-US" sz="2793" dirty="0">
                <a:solidFill>
                  <a:srgbClr val="141414"/>
                </a:solidFill>
                <a:latin typeface="Livvic"/>
              </a:rPr>
              <a:t>Assumed that us</a:t>
            </a:r>
            <a:r>
              <a:rPr lang="en-US" sz="2793" u="none" dirty="0">
                <a:solidFill>
                  <a:srgbClr val="141414"/>
                </a:solidFill>
                <a:latin typeface="Livvic"/>
              </a:rPr>
              <a:t>ers seek variety and options while making a purchase.</a:t>
            </a:r>
          </a:p>
          <a:p>
            <a:pPr marL="603044" lvl="1" indent="-301522" algn="ctr">
              <a:lnSpc>
                <a:spcPts val="3910"/>
              </a:lnSpc>
              <a:spcBef>
                <a:spcPct val="0"/>
              </a:spcBef>
              <a:buFont typeface="Arial"/>
              <a:buChar char="•"/>
            </a:pPr>
            <a:r>
              <a:rPr lang="en-US" sz="2793" u="none" dirty="0">
                <a:solidFill>
                  <a:srgbClr val="141414"/>
                </a:solidFill>
                <a:latin typeface="Livvic"/>
              </a:rPr>
              <a:t>Considered that products similar to those in the cart would be appealing alternatives.</a:t>
            </a:r>
          </a:p>
          <a:p>
            <a:pPr algn="ctr">
              <a:lnSpc>
                <a:spcPts val="3910"/>
              </a:lnSpc>
              <a:spcBef>
                <a:spcPct val="0"/>
              </a:spcBef>
            </a:pPr>
            <a:endParaRPr lang="en-US" sz="2793" u="none" dirty="0">
              <a:solidFill>
                <a:srgbClr val="141414"/>
              </a:solidFill>
              <a:latin typeface="Livvic"/>
            </a:endParaRPr>
          </a:p>
        </p:txBody>
      </p:sp>
      <p:sp>
        <p:nvSpPr>
          <p:cNvPr id="15" name="TextBox 15"/>
          <p:cNvSpPr txBox="1"/>
          <p:nvPr/>
        </p:nvSpPr>
        <p:spPr>
          <a:xfrm>
            <a:off x="11486025" y="6510516"/>
            <a:ext cx="4125706" cy="512337"/>
          </a:xfrm>
          <a:prstGeom prst="rect">
            <a:avLst/>
          </a:prstGeom>
        </p:spPr>
        <p:txBody>
          <a:bodyPr wrap="square" lIns="0" tIns="0" rIns="0" bIns="0" rtlCol="0" anchor="t">
            <a:spAutoFit/>
          </a:bodyPr>
          <a:lstStyle/>
          <a:p>
            <a:pPr algn="ctr">
              <a:lnSpc>
                <a:spcPts val="4207"/>
              </a:lnSpc>
            </a:pPr>
            <a:r>
              <a:rPr lang="en-US" sz="3005" dirty="0">
                <a:solidFill>
                  <a:srgbClr val="141414"/>
                </a:solidFill>
                <a:latin typeface="Livvic Semi-Bold"/>
              </a:rPr>
              <a:t>4. Solution Approach:</a:t>
            </a:r>
          </a:p>
        </p:txBody>
      </p:sp>
      <p:sp>
        <p:nvSpPr>
          <p:cNvPr id="16" name="TextBox 16"/>
          <p:cNvSpPr txBox="1"/>
          <p:nvPr/>
        </p:nvSpPr>
        <p:spPr>
          <a:xfrm>
            <a:off x="9866100" y="7165728"/>
            <a:ext cx="7093890" cy="2332263"/>
          </a:xfrm>
          <a:prstGeom prst="rect">
            <a:avLst/>
          </a:prstGeom>
        </p:spPr>
        <p:txBody>
          <a:bodyPr lIns="0" tIns="0" rIns="0" bIns="0" rtlCol="0" anchor="t">
            <a:spAutoFit/>
          </a:bodyPr>
          <a:lstStyle/>
          <a:p>
            <a:pPr algn="ctr">
              <a:lnSpc>
                <a:spcPts val="3127"/>
              </a:lnSpc>
            </a:pPr>
            <a:r>
              <a:rPr lang="en-US" sz="2233">
                <a:solidFill>
                  <a:srgbClr val="141414"/>
                </a:solidFill>
                <a:latin typeface="Livvic"/>
              </a:rPr>
              <a:t>Cart-based Recommendation with Grouping:</a:t>
            </a:r>
          </a:p>
          <a:p>
            <a:pPr marL="482262" lvl="1" indent="-241131" algn="ctr">
              <a:lnSpc>
                <a:spcPts val="3127"/>
              </a:lnSpc>
              <a:buFont typeface="Arial"/>
              <a:buChar char="•"/>
            </a:pPr>
            <a:r>
              <a:rPr lang="en-US" sz="2233">
                <a:solidFill>
                  <a:srgbClr val="141414"/>
                </a:solidFill>
                <a:latin typeface="Livvic"/>
              </a:rPr>
              <a:t>Grouped similar items into cat</a:t>
            </a:r>
            <a:r>
              <a:rPr lang="en-US" sz="2233" u="none">
                <a:solidFill>
                  <a:srgbClr val="141414"/>
                </a:solidFill>
                <a:latin typeface="Livvic"/>
              </a:rPr>
              <a:t>egories for effective cart recommendations.</a:t>
            </a:r>
          </a:p>
          <a:p>
            <a:pPr marL="482262" lvl="1" indent="-241131" algn="ctr">
              <a:lnSpc>
                <a:spcPts val="3127"/>
              </a:lnSpc>
              <a:spcBef>
                <a:spcPct val="0"/>
              </a:spcBef>
              <a:buFont typeface="Arial"/>
              <a:buChar char="•"/>
            </a:pPr>
            <a:r>
              <a:rPr lang="en-US" sz="2233" u="none">
                <a:solidFill>
                  <a:srgbClr val="141414"/>
                </a:solidFill>
                <a:latin typeface="Livvic"/>
              </a:rPr>
              <a:t>Recommended a random item from the corresponding category when an item was added to the cart.</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TotalTime>
  <Words>988</Words>
  <Application>Microsoft Macintosh PowerPoint</Application>
  <PresentationFormat>Custom</PresentationFormat>
  <Paragraphs>118</Paragraphs>
  <Slides>13</Slides>
  <Notes>1</Notes>
  <HiddenSlides>0</HiddenSlides>
  <MMClips>4</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13</vt:i4>
      </vt:variant>
    </vt:vector>
  </HeadingPairs>
  <TitlesOfParts>
    <vt:vector size="26" baseType="lpstr">
      <vt:lpstr>Calibri</vt:lpstr>
      <vt:lpstr>Telegraf Bold</vt:lpstr>
      <vt:lpstr>Telegraf</vt:lpstr>
      <vt:lpstr>Canva Sans</vt:lpstr>
      <vt:lpstr>Libre Franklin Heavy</vt:lpstr>
      <vt:lpstr>Arial</vt:lpstr>
      <vt:lpstr>Livvic Semi-Bold</vt:lpstr>
      <vt:lpstr>Livvic Bold</vt:lpstr>
      <vt:lpstr>Neue Einstellung Bold</vt:lpstr>
      <vt:lpstr>Canva Sans Italics</vt:lpstr>
      <vt:lpstr>Livvic</vt:lpstr>
      <vt:lpstr>Telegraf Medium</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Copy of Exciting innovations that can change the world</dc:title>
  <cp:lastModifiedBy>shubh sardana</cp:lastModifiedBy>
  <cp:revision>2</cp:revision>
  <dcterms:created xsi:type="dcterms:W3CDTF">2006-08-16T00:00:00Z</dcterms:created>
  <dcterms:modified xsi:type="dcterms:W3CDTF">2023-08-20T20:50:53Z</dcterms:modified>
  <dc:identifier>DAFsFiiBjkc</dc:identifier>
</cp:coreProperties>
</file>